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3" r:id="rId2"/>
    <p:sldId id="273" r:id="rId3"/>
    <p:sldId id="288" r:id="rId4"/>
    <p:sldId id="272" r:id="rId5"/>
    <p:sldId id="290" r:id="rId6"/>
    <p:sldId id="281" r:id="rId7"/>
    <p:sldId id="291" r:id="rId8"/>
    <p:sldId id="282" r:id="rId9"/>
    <p:sldId id="292" r:id="rId10"/>
    <p:sldId id="283" r:id="rId11"/>
    <p:sldId id="28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wson, Julie" initials="DJ"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72" autoAdjust="0"/>
  </p:normalViewPr>
  <p:slideViewPr>
    <p:cSldViewPr>
      <p:cViewPr>
        <p:scale>
          <a:sx n="66" d="100"/>
          <a:sy n="66" d="100"/>
        </p:scale>
        <p:origin x="15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27DF0A-1226-412B-90F8-43876ED0F758}" type="datetimeFigureOut">
              <a:rPr lang="en-US" smtClean="0"/>
              <a:t>7/12/2017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5E31D4-1FA4-4834-87C3-EFB1674C00B6}" type="slidenum">
              <a:rPr lang="en-US" smtClean="0"/>
              <a:t>‹#›</a:t>
            </a:fld>
            <a:endParaRPr lang="en-US"/>
          </a:p>
        </p:txBody>
      </p:sp>
    </p:spTree>
    <p:extLst>
      <p:ext uri="{BB962C8B-B14F-4D97-AF65-F5344CB8AC3E}">
        <p14:creationId xmlns:p14="http://schemas.microsoft.com/office/powerpoint/2010/main" val="1984395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2</a:t>
            </a:fld>
            <a:endParaRPr lang="en-US"/>
          </a:p>
        </p:txBody>
      </p:sp>
    </p:spTree>
    <p:extLst>
      <p:ext uri="{BB962C8B-B14F-4D97-AF65-F5344CB8AC3E}">
        <p14:creationId xmlns:p14="http://schemas.microsoft.com/office/powerpoint/2010/main" val="3812651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3</a:t>
            </a:fld>
            <a:endParaRPr lang="en-US"/>
          </a:p>
        </p:txBody>
      </p:sp>
    </p:spTree>
    <p:extLst>
      <p:ext uri="{BB962C8B-B14F-4D97-AF65-F5344CB8AC3E}">
        <p14:creationId xmlns:p14="http://schemas.microsoft.com/office/powerpoint/2010/main" val="3308409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4</a:t>
            </a:fld>
            <a:endParaRPr lang="en-US"/>
          </a:p>
        </p:txBody>
      </p:sp>
    </p:spTree>
    <p:extLst>
      <p:ext uri="{BB962C8B-B14F-4D97-AF65-F5344CB8AC3E}">
        <p14:creationId xmlns:p14="http://schemas.microsoft.com/office/powerpoint/2010/main" val="12098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6</a:t>
            </a:fld>
            <a:endParaRPr lang="en-US"/>
          </a:p>
        </p:txBody>
      </p:sp>
    </p:spTree>
    <p:extLst>
      <p:ext uri="{BB962C8B-B14F-4D97-AF65-F5344CB8AC3E}">
        <p14:creationId xmlns:p14="http://schemas.microsoft.com/office/powerpoint/2010/main" val="1836060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8</a:t>
            </a:fld>
            <a:endParaRPr lang="en-US"/>
          </a:p>
        </p:txBody>
      </p:sp>
    </p:spTree>
    <p:extLst>
      <p:ext uri="{BB962C8B-B14F-4D97-AF65-F5344CB8AC3E}">
        <p14:creationId xmlns:p14="http://schemas.microsoft.com/office/powerpoint/2010/main" val="91860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10</a:t>
            </a:fld>
            <a:endParaRPr lang="en-US"/>
          </a:p>
        </p:txBody>
      </p:sp>
    </p:spTree>
    <p:extLst>
      <p:ext uri="{BB962C8B-B14F-4D97-AF65-F5344CB8AC3E}">
        <p14:creationId xmlns:p14="http://schemas.microsoft.com/office/powerpoint/2010/main" val="993770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changes</a:t>
            </a:r>
            <a:endParaRPr lang="en-US" dirty="0"/>
          </a:p>
        </p:txBody>
      </p:sp>
      <p:sp>
        <p:nvSpPr>
          <p:cNvPr id="4" name="Slide Number Placeholder 3"/>
          <p:cNvSpPr>
            <a:spLocks noGrp="1"/>
          </p:cNvSpPr>
          <p:nvPr>
            <p:ph type="sldNum" sz="quarter" idx="10"/>
          </p:nvPr>
        </p:nvSpPr>
        <p:spPr/>
        <p:txBody>
          <a:bodyPr/>
          <a:lstStyle/>
          <a:p>
            <a:fld id="{9F5E31D4-1FA4-4834-87C3-EFB1674C00B6}" type="slidenum">
              <a:rPr lang="en-US" smtClean="0"/>
              <a:t>11</a:t>
            </a:fld>
            <a:endParaRPr lang="en-US"/>
          </a:p>
        </p:txBody>
      </p:sp>
    </p:spTree>
    <p:extLst>
      <p:ext uri="{BB962C8B-B14F-4D97-AF65-F5344CB8AC3E}">
        <p14:creationId xmlns:p14="http://schemas.microsoft.com/office/powerpoint/2010/main" val="632495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47FBA4-0280-4AE8-880D-4BF7D172787B}" type="datetime1">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3274F5-07F9-4323-BC1F-B6765D234798}" type="datetime1">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DF9FB2-2E6F-4F88-B768-8A6C2FD17ED9}" type="datetime1">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A70E9-DCA1-4CE7-9962-6E104BDC6F9B}"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43657-4E37-44D9-9D7E-20A6E46DDC49}" type="datetime1">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A70E9-DCA1-4CE7-9962-6E104BDC6F9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54B447-DC8F-47D6-BC82-175894933EF6}" type="datetime1">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797671A-AA30-47C1-A3FB-5E527506C09E}" type="datetime1">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A70E9-DCA1-4CE7-9962-6E104BDC6F9B}"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6ED344-88FA-43FF-B341-0A9363186D9D}" type="datetime1">
              <a:rPr lang="en-US" smtClean="0"/>
              <a:t>7/12/2017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E84C53-2C8D-481E-A5DC-2EF1F82D4E6D}" type="datetime1">
              <a:rPr lang="en-US" smtClean="0"/>
              <a:t>7/12/2017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3637E3E-917D-4E28-9510-A03C3AE551CB}" type="datetime1">
              <a:rPr lang="en-US" smtClean="0"/>
              <a:t>7/12/2017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4C1667C-8826-441E-BD1E-BD141E34AF34}" type="datetime1">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A70E9-DCA1-4CE7-9962-6E104BDC6F9B}"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5A5C2A-33D7-4005-9704-EBE6826B8A54}" type="datetime1">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A70E9-DCA1-4CE7-9962-6E104BDC6F9B}"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D4A7253-1836-4B4E-9AE2-95C0716886C4}" type="datetime1">
              <a:rPr lang="en-US" smtClean="0"/>
              <a:t>7/12/2017</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F5A70E9-DCA1-4CE7-9962-6E104BDC6F9B}"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780108"/>
          </a:xfrm>
        </p:spPr>
        <p:txBody>
          <a:bodyPr>
            <a:normAutofit/>
          </a:bodyPr>
          <a:lstStyle/>
          <a:p>
            <a:r>
              <a:rPr lang="en-US" sz="4800" dirty="0" smtClean="0">
                <a:latin typeface="Times New Roman" panose="02020603050405020304" pitchFamily="18" charset="0"/>
                <a:cs typeface="Times New Roman" panose="02020603050405020304" pitchFamily="18" charset="0"/>
              </a:rPr>
              <a:t>DOL Re-Enrollment Project</a:t>
            </a:r>
            <a:endParaRPr lang="en-US" sz="48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21E4F51F-D136-4D43-9C8F-8B8E3921BF0C}" type="datetime1">
              <a:rPr lang="en-US" smtClean="0"/>
              <a:t>7/12/2017</a:t>
            </a:fld>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1</a:t>
            </a:fld>
            <a:endParaRPr lang="en-US"/>
          </a:p>
        </p:txBody>
      </p:sp>
      <p:pic>
        <p:nvPicPr>
          <p:cNvPr id="1027" name="Picture 3" descr="C:\Users\20570866\AppData\Local\Microsoft\Windows\Temporary Internet Files\Content.IE5\CQUFNKQS\MC90038353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3352800"/>
            <a:ext cx="2819400" cy="2496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190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94404-8856-43E2-9ED8-B9CB21763E15}" type="datetime1">
              <a:rPr lang="en-US" smtClean="0"/>
              <a:t>7/12/2017</a:t>
            </a:fld>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10</a:t>
            </a:fld>
            <a:endParaRPr lang="en-US"/>
          </a:p>
        </p:txBody>
      </p:sp>
      <p:sp>
        <p:nvSpPr>
          <p:cNvPr id="3" name="Title 2"/>
          <p:cNvSpPr>
            <a:spLocks noGrp="1"/>
          </p:cNvSpPr>
          <p:nvPr>
            <p:ph type="title"/>
          </p:nvPr>
        </p:nvSpPr>
        <p:spPr/>
        <p:txBody>
          <a:bodyPr/>
          <a:lstStyle/>
          <a:p>
            <a:r>
              <a:rPr lang="en-US" dirty="0" smtClean="0">
                <a:solidFill>
                  <a:schemeClr val="bg1"/>
                </a:solidFill>
                <a:latin typeface="Times New Roman" panose="02020603050405020304" pitchFamily="18" charset="0"/>
                <a:cs typeface="Times New Roman" panose="02020603050405020304" pitchFamily="18" charset="0"/>
              </a:rPr>
              <a:t>Return to Provider (RTP)</a:t>
            </a:r>
            <a:endParaRPr lang="en-US" strike="sngStrike" dirty="0">
              <a:solidFill>
                <a:schemeClr val="bg1"/>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330200" y="2692400"/>
            <a:ext cx="8305800" cy="2585323"/>
          </a:xfrm>
          <a:prstGeom prst="rect">
            <a:avLst/>
          </a:prstGeom>
          <a:noFill/>
        </p:spPr>
        <p:txBody>
          <a:bodyPr wrap="square" rtlCol="0">
            <a:spAutoFit/>
          </a:bodyPr>
          <a:lstStyle/>
          <a:p>
            <a:pPr marL="800100" lvl="1" indent="-342900">
              <a:buClr>
                <a:schemeClr val="bg2">
                  <a:lumMod val="75000"/>
                </a:schemeClr>
              </a:buClr>
              <a:buFont typeface="Symbol" panose="05050102010706020507" pitchFamily="18" charset="2"/>
              <a:buChar char=""/>
            </a:pPr>
            <a:r>
              <a:rPr lang="en-US" sz="2400" dirty="0" smtClean="0">
                <a:solidFill>
                  <a:schemeClr val="tx2"/>
                </a:solidFill>
                <a:latin typeface="Times New Roman" panose="02020603050405020304" pitchFamily="18" charset="0"/>
                <a:cs typeface="Times New Roman" panose="02020603050405020304" pitchFamily="18" charset="0"/>
              </a:rPr>
              <a:t>If an incomplete Enrollment application is received, the application will be returned to the provider along with an </a:t>
            </a:r>
            <a:r>
              <a:rPr lang="en-US" sz="2400" u="sng" dirty="0" smtClean="0">
                <a:solidFill>
                  <a:srgbClr val="FF0000"/>
                </a:solidFill>
                <a:latin typeface="Times New Roman" panose="02020603050405020304" pitchFamily="18" charset="0"/>
                <a:cs typeface="Times New Roman" panose="02020603050405020304" pitchFamily="18" charset="0"/>
              </a:rPr>
              <a:t>RTP Letter </a:t>
            </a:r>
            <a:r>
              <a:rPr lang="en-US" sz="2400" dirty="0" smtClean="0">
                <a:solidFill>
                  <a:schemeClr val="tx2"/>
                </a:solidFill>
                <a:latin typeface="Times New Roman" panose="02020603050405020304" pitchFamily="18" charset="0"/>
                <a:cs typeface="Times New Roman" panose="02020603050405020304" pitchFamily="18" charset="0"/>
              </a:rPr>
              <a:t>that will identify the missing information. </a:t>
            </a:r>
          </a:p>
          <a:p>
            <a:pPr marL="800100" lvl="1" indent="-342900">
              <a:buClr>
                <a:schemeClr val="bg2">
                  <a:lumMod val="75000"/>
                </a:schemeClr>
              </a:buClr>
              <a:buFont typeface="Symbol" panose="05050102010706020507" pitchFamily="18" charset="2"/>
              <a:buChar char=""/>
            </a:pPr>
            <a:endParaRPr lang="en-US" sz="2400" dirty="0" smtClean="0">
              <a:solidFill>
                <a:schemeClr val="tx2"/>
              </a:solidFill>
              <a:latin typeface="Times New Roman" panose="02020603050405020304" pitchFamily="18" charset="0"/>
              <a:cs typeface="Times New Roman" panose="02020603050405020304" pitchFamily="18" charset="0"/>
            </a:endParaRPr>
          </a:p>
          <a:p>
            <a:pPr lvl="1">
              <a:buClr>
                <a:schemeClr val="bg2">
                  <a:lumMod val="75000"/>
                </a:schemeClr>
              </a:buClr>
            </a:pPr>
            <a:r>
              <a:rPr lang="en-US" sz="2400" b="1" i="1" dirty="0" smtClean="0">
                <a:solidFill>
                  <a:srgbClr val="FF0000"/>
                </a:solidFill>
                <a:latin typeface="Times New Roman" panose="02020603050405020304" pitchFamily="18" charset="0"/>
                <a:cs typeface="Times New Roman" panose="02020603050405020304" pitchFamily="18" charset="0"/>
              </a:rPr>
              <a:t>Note: </a:t>
            </a:r>
            <a:r>
              <a:rPr lang="en-US" sz="2400" i="1" dirty="0" smtClean="0">
                <a:solidFill>
                  <a:srgbClr val="FF0000"/>
                </a:solidFill>
                <a:latin typeface="Times New Roman" panose="02020603050405020304" pitchFamily="18" charset="0"/>
                <a:cs typeface="Times New Roman" panose="02020603050405020304" pitchFamily="18" charset="0"/>
              </a:rPr>
              <a:t>Corrected information is required</a:t>
            </a:r>
            <a:r>
              <a:rPr lang="en-US" sz="2400" i="1" dirty="0" smtClean="0">
                <a:solidFill>
                  <a:srgbClr val="92D050"/>
                </a:solidFill>
                <a:latin typeface="Times New Roman" panose="02020603050405020304" pitchFamily="18" charset="0"/>
                <a:cs typeface="Times New Roman" panose="02020603050405020304" pitchFamily="18" charset="0"/>
              </a:rPr>
              <a:t> </a:t>
            </a:r>
            <a:r>
              <a:rPr lang="en-US" sz="2400" i="1" dirty="0" smtClean="0">
                <a:solidFill>
                  <a:srgbClr val="FF0000"/>
                </a:solidFill>
                <a:latin typeface="Times New Roman" panose="02020603050405020304" pitchFamily="18" charset="0"/>
                <a:cs typeface="Times New Roman" panose="02020603050405020304" pitchFamily="18" charset="0"/>
              </a:rPr>
              <a:t>to be returned within 30 days of the date on the RTP letter</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en-US" sz="2400" dirty="0" smtClean="0">
              <a:solidFill>
                <a:srgbClr val="FF0000"/>
              </a:solidFill>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2742531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2EF2881-AD58-4674-B03E-9A72CCDDC399}" type="datetime1">
              <a:rPr lang="en-US" smtClean="0"/>
              <a:t>7/12/2017</a:t>
            </a:fld>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11</a:t>
            </a:fld>
            <a:endParaRPr lang="en-US" dirty="0"/>
          </a:p>
        </p:txBody>
      </p:sp>
      <p:sp>
        <p:nvSpPr>
          <p:cNvPr id="3" name="Title 2"/>
          <p:cNvSpPr>
            <a:spLocks noGrp="1"/>
          </p:cNvSpPr>
          <p:nvPr>
            <p:ph type="title"/>
          </p:nvPr>
        </p:nvSpPr>
        <p:spPr>
          <a:xfrm>
            <a:off x="457200" y="2590800"/>
            <a:ext cx="8077200" cy="3657600"/>
          </a:xfrm>
        </p:spPr>
        <p:txBody>
          <a:bodyPr>
            <a:normAutofit fontScale="90000"/>
          </a:bodyPr>
          <a:lstStyle/>
          <a:p>
            <a:pPr marL="457200" lvl="1" indent="-457200">
              <a:buClr>
                <a:schemeClr val="bg2">
                  <a:lumMod val="75000"/>
                </a:schemeClr>
              </a:buClr>
              <a:buFont typeface="Symbol" panose="05050102010706020507" pitchFamily="18" charset="2"/>
              <a:buChar char=""/>
            </a:pPr>
            <a:r>
              <a:rPr lang="en-US" sz="2700" dirty="0" smtClean="0">
                <a:latin typeface="Times New Roman" panose="02020603050405020304" pitchFamily="18" charset="0"/>
                <a:cs typeface="Times New Roman" panose="02020603050405020304" pitchFamily="18" charset="0"/>
              </a:rPr>
              <a:t>To ensure that all provider information in the provider record remains current, the verification of provider data will be conducted continuously (e.g. </a:t>
            </a:r>
            <a:r>
              <a:rPr lang="en-US" sz="2700" dirty="0">
                <a:latin typeface="Times New Roman" panose="02020603050405020304" pitchFamily="18" charset="0"/>
                <a:cs typeface="Times New Roman" panose="02020603050405020304" pitchFamily="18" charset="0"/>
              </a:rPr>
              <a:t>license </a:t>
            </a:r>
            <a:r>
              <a:rPr lang="en-US" sz="2700" dirty="0" smtClean="0">
                <a:latin typeface="Times New Roman" panose="02020603050405020304" pitchFamily="18" charset="0"/>
                <a:cs typeface="Times New Roman" panose="02020603050405020304" pitchFamily="18" charset="0"/>
              </a:rPr>
              <a:t>expiration date, </a:t>
            </a:r>
            <a:r>
              <a:rPr lang="en-US" sz="2700" dirty="0">
                <a:latin typeface="Times New Roman" panose="02020603050405020304" pitchFamily="18" charset="0"/>
                <a:cs typeface="Times New Roman" panose="02020603050405020304" pitchFamily="18" charset="0"/>
              </a:rPr>
              <a:t>address, telephone, taxonomy, etc</a:t>
            </a:r>
            <a:r>
              <a:rPr lang="en-US" sz="2700" dirty="0" smtClean="0">
                <a:latin typeface="Times New Roman" panose="02020603050405020304" pitchFamily="18" charset="0"/>
                <a:cs typeface="Times New Roman" panose="02020603050405020304" pitchFamily="18" charset="0"/>
              </a:rPr>
              <a:t>.) as long as the provider is an actively enrolled provider in one of the OWCP Programs (FECA, DEEOIC, or DCMWC).</a:t>
            </a:r>
            <a:r>
              <a:rPr lang="en-US" sz="2700" dirty="0">
                <a:latin typeface="Times New Roman" panose="02020603050405020304" pitchFamily="18" charset="0"/>
                <a:cs typeface="Times New Roman" panose="02020603050405020304" pitchFamily="18" charset="0"/>
              </a:rPr>
              <a:t/>
            </a:r>
            <a:br>
              <a:rPr lang="en-US" sz="2700" dirty="0">
                <a:latin typeface="Times New Roman" panose="02020603050405020304" pitchFamily="18" charset="0"/>
                <a:cs typeface="Times New Roman" panose="02020603050405020304" pitchFamily="18" charset="0"/>
              </a:rPr>
            </a:br>
            <a:r>
              <a:rPr lang="en-US" dirty="0"/>
              <a:t> </a:t>
            </a:r>
            <a:r>
              <a:rPr lang="en-US" sz="2800" dirty="0"/>
              <a:t/>
            </a:r>
            <a:br>
              <a:rPr lang="en-US" sz="2800" dirty="0"/>
            </a:br>
            <a:endParaRPr lang="en-US" dirty="0">
              <a:solidFill>
                <a:schemeClr val="tx2"/>
              </a:solidFill>
            </a:endParaRPr>
          </a:p>
        </p:txBody>
      </p:sp>
      <p:pic>
        <p:nvPicPr>
          <p:cNvPr id="1029" name="Picture 5" descr="C:\Users\20568745\AppData\Local\Microsoft\Windows\Temporary Internet Files\Content.IE5\RQ7IZEHX\MC90043164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914400"/>
            <a:ext cx="30480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612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890933" cy="3801533"/>
          </a:xfrm>
        </p:spPr>
        <p:txBody>
          <a:bodyPr>
            <a:normAutofit/>
          </a:bodyPr>
          <a:lstStyle/>
          <a:p>
            <a:pPr marL="0" indent="0">
              <a:buNone/>
            </a:pPr>
            <a:r>
              <a:rPr lang="en-US" sz="2800" dirty="0" smtClean="0">
                <a:latin typeface="Times New Roman" panose="02020603050405020304" pitchFamily="18" charset="0"/>
                <a:cs typeface="Times New Roman" panose="02020603050405020304" pitchFamily="18" charset="0"/>
              </a:rPr>
              <a:t>Department of Labor’s Office of Worker’s Compensation Program (OWCP) has launched a </a:t>
            </a:r>
            <a:r>
              <a:rPr lang="en-US" sz="2800" u="sng" dirty="0" smtClean="0">
                <a:solidFill>
                  <a:srgbClr val="FF0000"/>
                </a:solidFill>
                <a:latin typeface="Times New Roman" panose="02020603050405020304" pitchFamily="18" charset="0"/>
                <a:cs typeface="Times New Roman" panose="02020603050405020304" pitchFamily="18" charset="0"/>
              </a:rPr>
              <a:t>Re-Enrollment Project</a:t>
            </a:r>
            <a:r>
              <a:rPr lang="en-US" sz="2800" dirty="0" smtClean="0">
                <a:solidFill>
                  <a:srgbClr val="FF0000"/>
                </a:solidFill>
                <a:latin typeface="Times New Roman" panose="02020603050405020304" pitchFamily="18" charset="0"/>
                <a:cs typeface="Times New Roman" panose="02020603050405020304" pitchFamily="18" charset="0"/>
              </a:rPr>
              <a:t> , </a:t>
            </a:r>
            <a:r>
              <a:rPr lang="en-US" sz="2800" dirty="0" smtClean="0">
                <a:latin typeface="Times New Roman" panose="02020603050405020304" pitchFamily="18" charset="0"/>
                <a:cs typeface="Times New Roman" panose="02020603050405020304" pitchFamily="18" charset="0"/>
              </a:rPr>
              <a:t>that will provide assurance that all data referenced in the current provider files of all actively enrolled provider’s is verified and updated where applicable.  This verification process will result in updates applied with the most current and accurate information for bill processing.</a:t>
            </a:r>
            <a:endParaRPr lang="en-US" sz="2800" strike="sngStrike"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23BD826F-471E-455A-855F-6B183BF40E4D}" type="datetime1">
              <a:rPr lang="en-US" smtClean="0"/>
              <a:t>7/12/2017</a:t>
            </a:fld>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2</a:t>
            </a:fld>
            <a:endParaRPr lang="en-US"/>
          </a:p>
        </p:txBody>
      </p:sp>
      <p:sp>
        <p:nvSpPr>
          <p:cNvPr id="3" name="Title 2"/>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Executive Summary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0879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1" y="2675466"/>
            <a:ext cx="8381999" cy="3877733"/>
          </a:xfrm>
        </p:spPr>
        <p:txBody>
          <a:bodyPr>
            <a:normAutofit fontScale="77500" lnSpcReduction="20000"/>
          </a:bodyPr>
          <a:lstStyle/>
          <a:p>
            <a:r>
              <a:rPr lang="en-US" sz="3100" dirty="0">
                <a:latin typeface="Times New Roman" panose="02020603050405020304" pitchFamily="18" charset="0"/>
                <a:cs typeface="Times New Roman" panose="02020603050405020304" pitchFamily="18" charset="0"/>
              </a:rPr>
              <a:t>The </a:t>
            </a:r>
            <a:r>
              <a:rPr lang="en-US" sz="3100" dirty="0" smtClean="0">
                <a:latin typeface="Times New Roman" panose="02020603050405020304" pitchFamily="18" charset="0"/>
                <a:cs typeface="Times New Roman" panose="02020603050405020304" pitchFamily="18" charset="0"/>
              </a:rPr>
              <a:t>re-enrollment project, is an automated </a:t>
            </a:r>
            <a:r>
              <a:rPr lang="en-US" sz="3100" dirty="0">
                <a:latin typeface="Times New Roman" panose="02020603050405020304" pitchFamily="18" charset="0"/>
                <a:cs typeface="Times New Roman" panose="02020603050405020304" pitchFamily="18" charset="0"/>
              </a:rPr>
              <a:t>process </a:t>
            </a:r>
            <a:r>
              <a:rPr lang="en-US" sz="3100" dirty="0" smtClean="0">
                <a:latin typeface="Times New Roman" panose="02020603050405020304" pitchFamily="18" charset="0"/>
                <a:cs typeface="Times New Roman" panose="02020603050405020304" pitchFamily="18" charset="0"/>
              </a:rPr>
              <a:t>conducted using several public databases.  The information identified from the public databases</a:t>
            </a:r>
            <a:r>
              <a:rPr lang="en-US" sz="3100" dirty="0" smtClean="0">
                <a:solidFill>
                  <a:srgbClr val="FF0000"/>
                </a:solidFill>
                <a:latin typeface="Times New Roman" panose="02020603050405020304" pitchFamily="18" charset="0"/>
                <a:cs typeface="Times New Roman" panose="02020603050405020304" pitchFamily="18" charset="0"/>
              </a:rPr>
              <a:t> </a:t>
            </a:r>
            <a:r>
              <a:rPr lang="en-US" sz="3100" dirty="0" smtClean="0">
                <a:latin typeface="Times New Roman" panose="02020603050405020304" pitchFamily="18" charset="0"/>
                <a:cs typeface="Times New Roman" panose="02020603050405020304" pitchFamily="18" charset="0"/>
              </a:rPr>
              <a:t>will be compared with </a:t>
            </a:r>
            <a:r>
              <a:rPr lang="en-US" sz="3100" dirty="0">
                <a:latin typeface="Times New Roman" panose="02020603050405020304" pitchFamily="18" charset="0"/>
                <a:cs typeface="Times New Roman" panose="02020603050405020304" pitchFamily="18" charset="0"/>
              </a:rPr>
              <a:t>the </a:t>
            </a:r>
            <a:r>
              <a:rPr lang="en-US" sz="3100" dirty="0" smtClean="0">
                <a:latin typeface="Times New Roman" panose="02020603050405020304" pitchFamily="18" charset="0"/>
                <a:cs typeface="Times New Roman" panose="02020603050405020304" pitchFamily="18" charset="0"/>
              </a:rPr>
              <a:t>providers</a:t>
            </a:r>
            <a:r>
              <a:rPr lang="en-US" sz="3100" dirty="0" smtClean="0">
                <a:solidFill>
                  <a:srgbClr val="FF0000"/>
                </a:solidFill>
                <a:latin typeface="Times New Roman" panose="02020603050405020304" pitchFamily="18" charset="0"/>
                <a:cs typeface="Times New Roman" panose="02020603050405020304" pitchFamily="18" charset="0"/>
              </a:rPr>
              <a:t> </a:t>
            </a:r>
            <a:r>
              <a:rPr lang="en-US" sz="3100" dirty="0" smtClean="0">
                <a:latin typeface="Times New Roman" panose="02020603050405020304" pitchFamily="18" charset="0"/>
                <a:cs typeface="Times New Roman" panose="02020603050405020304" pitchFamily="18" charset="0"/>
              </a:rPr>
              <a:t>current </a:t>
            </a:r>
            <a:r>
              <a:rPr lang="en-US" sz="3100" dirty="0">
                <a:latin typeface="Times New Roman" panose="02020603050405020304" pitchFamily="18" charset="0"/>
                <a:cs typeface="Times New Roman" panose="02020603050405020304" pitchFamily="18" charset="0"/>
              </a:rPr>
              <a:t>enrollment </a:t>
            </a:r>
            <a:r>
              <a:rPr lang="en-US" sz="3100" dirty="0" smtClean="0">
                <a:latin typeface="Times New Roman" panose="02020603050405020304" pitchFamily="18" charset="0"/>
                <a:cs typeface="Times New Roman" panose="02020603050405020304" pitchFamily="18" charset="0"/>
              </a:rPr>
              <a:t>data.  The compare/verification will include: </a:t>
            </a: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Provider </a:t>
            </a:r>
            <a:r>
              <a:rPr lang="en-US" sz="3100" dirty="0">
                <a:latin typeface="Times New Roman" panose="02020603050405020304" pitchFamily="18" charset="0"/>
                <a:cs typeface="Times New Roman" panose="02020603050405020304" pitchFamily="18" charset="0"/>
              </a:rPr>
              <a:t>demographics, </a:t>
            </a:r>
            <a:endParaRPr lang="en-US" sz="3100" dirty="0" smtClean="0">
              <a:latin typeface="Times New Roman" panose="02020603050405020304" pitchFamily="18" charset="0"/>
              <a:cs typeface="Times New Roman" panose="02020603050405020304" pitchFamily="18" charset="0"/>
            </a:endParaRP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NPI</a:t>
            </a:r>
            <a:r>
              <a:rPr lang="en-US" sz="3100" dirty="0">
                <a:latin typeface="Times New Roman" panose="02020603050405020304" pitchFamily="18" charset="0"/>
                <a:cs typeface="Times New Roman" panose="02020603050405020304" pitchFamily="18" charset="0"/>
              </a:rPr>
              <a:t>, </a:t>
            </a:r>
            <a:r>
              <a:rPr lang="en-US" sz="3100" dirty="0" smtClean="0">
                <a:latin typeface="Times New Roman" panose="02020603050405020304" pitchFamily="18" charset="0"/>
                <a:cs typeface="Times New Roman" panose="02020603050405020304" pitchFamily="18" charset="0"/>
              </a:rPr>
              <a:t>Taxonomy</a:t>
            </a: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Specialty type</a:t>
            </a: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Licensure</a:t>
            </a: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EFT </a:t>
            </a:r>
            <a:r>
              <a:rPr lang="en-US" sz="3100" dirty="0">
                <a:latin typeface="Times New Roman" panose="02020603050405020304" pitchFamily="18" charset="0"/>
                <a:cs typeface="Times New Roman" panose="02020603050405020304" pitchFamily="18" charset="0"/>
              </a:rPr>
              <a:t>and </a:t>
            </a:r>
            <a:endParaRPr lang="en-US" sz="3100" dirty="0" smtClean="0">
              <a:latin typeface="Times New Roman" panose="02020603050405020304" pitchFamily="18" charset="0"/>
              <a:cs typeface="Times New Roman" panose="02020603050405020304" pitchFamily="18" charset="0"/>
            </a:endParaRPr>
          </a:p>
          <a:p>
            <a:pPr lvl="2">
              <a:buFont typeface="Arial" panose="020B0604020202020204" pitchFamily="34" charset="0"/>
              <a:buChar char="•"/>
            </a:pPr>
            <a:r>
              <a:rPr lang="en-US" sz="3100" dirty="0" smtClean="0">
                <a:latin typeface="Times New Roman" panose="02020603050405020304" pitchFamily="18" charset="0"/>
                <a:cs typeface="Times New Roman" panose="02020603050405020304" pitchFamily="18" charset="0"/>
              </a:rPr>
              <a:t>Proof </a:t>
            </a:r>
            <a:r>
              <a:rPr lang="en-US" sz="3100" dirty="0">
                <a:latin typeface="Times New Roman" panose="02020603050405020304" pitchFamily="18" charset="0"/>
                <a:cs typeface="Times New Roman" panose="02020603050405020304" pitchFamily="18" charset="0"/>
              </a:rPr>
              <a:t>of Medicare Certification where applicable. </a:t>
            </a:r>
          </a:p>
          <a:p>
            <a:endParaRPr lang="en-US" dirty="0"/>
          </a:p>
        </p:txBody>
      </p:sp>
      <p:sp>
        <p:nvSpPr>
          <p:cNvPr id="3" name="Date Placeholder 2"/>
          <p:cNvSpPr>
            <a:spLocks noGrp="1"/>
          </p:cNvSpPr>
          <p:nvPr>
            <p:ph type="dt" sz="half" idx="10"/>
          </p:nvPr>
        </p:nvSpPr>
        <p:spPr/>
        <p:txBody>
          <a:bodyPr/>
          <a:lstStyle/>
          <a:p>
            <a:fld id="{A2943657-4E37-44D9-9D7E-20A6E46DDC49}" type="datetime1">
              <a:rPr lang="en-US" smtClean="0"/>
              <a:t>7/12/2017</a:t>
            </a:fld>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3</a:t>
            </a:fld>
            <a:endParaRPr lang="en-US"/>
          </a:p>
        </p:txBody>
      </p:sp>
      <p:sp>
        <p:nvSpPr>
          <p:cNvPr id="5" name="Title 4"/>
          <p:cNvSpPr>
            <a:spLocks noGrp="1"/>
          </p:cNvSpPr>
          <p:nvPr>
            <p:ph type="title"/>
          </p:nvPr>
        </p:nvSpPr>
        <p:spPr/>
        <p:txBody>
          <a:bodyPr>
            <a:noAutofit/>
          </a:bodyPr>
          <a:lstStyle/>
          <a:p>
            <a:r>
              <a:rPr lang="en-US" dirty="0" smtClean="0">
                <a:latin typeface="Times New Roman" panose="02020603050405020304" pitchFamily="18" charset="0"/>
                <a:cs typeface="Times New Roman" panose="02020603050405020304" pitchFamily="18" charset="0"/>
              </a:rPr>
              <a:t>Provider File Information to be Verified for Re-Enrollment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92102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0"/>
            <a:ext cx="8305799" cy="4038600"/>
          </a:xfrm>
        </p:spPr>
        <p:txBody>
          <a:bodyPr>
            <a:normAutofit/>
          </a:bodyPr>
          <a:lstStyle/>
          <a:p>
            <a:r>
              <a:rPr lang="en-US" dirty="0" smtClean="0">
                <a:latin typeface="Times New Roman" panose="02020603050405020304" pitchFamily="18" charset="0"/>
                <a:cs typeface="Times New Roman" panose="02020603050405020304" pitchFamily="18" charset="0"/>
              </a:rPr>
              <a:t>The Re-Enrollment Process will allow </a:t>
            </a:r>
            <a:r>
              <a:rPr lang="en-US" dirty="0">
                <a:latin typeface="Times New Roman" panose="02020603050405020304" pitchFamily="18" charset="0"/>
                <a:cs typeface="Times New Roman" panose="02020603050405020304" pitchFamily="18" charset="0"/>
              </a:rPr>
              <a:t>verified provider data </a:t>
            </a:r>
            <a:r>
              <a:rPr lang="en-US" dirty="0" smtClean="0">
                <a:latin typeface="Times New Roman" panose="02020603050405020304" pitchFamily="18" charset="0"/>
                <a:cs typeface="Times New Roman" panose="02020603050405020304" pitchFamily="18" charset="0"/>
              </a:rPr>
              <a:t>to be systematically uploaded directly into the </a:t>
            </a:r>
            <a:r>
              <a:rPr lang="en-US" dirty="0" smtClean="0">
                <a:latin typeface="Times New Roman" panose="02020603050405020304" pitchFamily="18" charset="0"/>
                <a:cs typeface="Times New Roman" panose="02020603050405020304" pitchFamily="18" charset="0"/>
              </a:rPr>
              <a:t>provider </a:t>
            </a:r>
            <a:r>
              <a:rPr lang="en-US" dirty="0" smtClean="0">
                <a:latin typeface="Times New Roman" panose="02020603050405020304" pitchFamily="18" charset="0"/>
                <a:cs typeface="Times New Roman" panose="02020603050405020304" pitchFamily="18" charset="0"/>
              </a:rPr>
              <a:t>file.  The provider will experience no interruptions or </a:t>
            </a:r>
            <a:r>
              <a:rPr lang="en-US" dirty="0">
                <a:latin typeface="Times New Roman" panose="02020603050405020304" pitchFamily="18" charset="0"/>
                <a:cs typeface="Times New Roman" panose="02020603050405020304" pitchFamily="18" charset="0"/>
              </a:rPr>
              <a:t>delays in receiving payment for services rendered</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 </a:t>
            </a:r>
          </a:p>
          <a:p>
            <a:pPr marL="0" indent="0">
              <a:buNone/>
            </a:pPr>
            <a:r>
              <a:rPr lang="en-US" b="1" u="sng" dirty="0" smtClean="0">
                <a:solidFill>
                  <a:srgbClr val="FF0000"/>
                </a:solidFill>
                <a:latin typeface="Times New Roman" panose="02020603050405020304" pitchFamily="18" charset="0"/>
                <a:cs typeface="Times New Roman" panose="02020603050405020304" pitchFamily="18" charset="0"/>
              </a:rPr>
              <a:t>Please Note</a:t>
            </a:r>
            <a:r>
              <a:rPr lang="en-US" dirty="0" smtClean="0">
                <a:latin typeface="Times New Roman" panose="02020603050405020304" pitchFamily="18" charset="0"/>
                <a:cs typeface="Times New Roman" panose="02020603050405020304" pitchFamily="18" charset="0"/>
              </a:rPr>
              <a:t>: Your assigned </a:t>
            </a:r>
            <a:r>
              <a:rPr lang="en-US" dirty="0" smtClean="0">
                <a:latin typeface="Times New Roman" panose="02020603050405020304" pitchFamily="18" charset="0"/>
                <a:cs typeface="Times New Roman" panose="02020603050405020304" pitchFamily="18" charset="0"/>
              </a:rPr>
              <a:t>provider </a:t>
            </a:r>
            <a:r>
              <a:rPr lang="en-US" dirty="0">
                <a:latin typeface="Times New Roman" panose="02020603050405020304" pitchFamily="18" charset="0"/>
                <a:cs typeface="Times New Roman" panose="02020603050405020304" pitchFamily="18" charset="0"/>
              </a:rPr>
              <a:t>number will remain </a:t>
            </a: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same.</a:t>
            </a:r>
          </a:p>
          <a:p>
            <a:endParaRPr lang="en-US" sz="3000"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3312524B-70D0-4044-B497-A03DFBC94957}" type="datetime1">
              <a:rPr lang="en-US" smtClean="0"/>
              <a:t>7/12/2017</a:t>
            </a:fld>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4</a:t>
            </a:fld>
            <a:endParaRPr lang="en-US"/>
          </a:p>
        </p:txBody>
      </p:sp>
      <p:sp>
        <p:nvSpPr>
          <p:cNvPr id="3" name="Title 2"/>
          <p:cNvSpPr>
            <a:spLocks noGrp="1"/>
          </p:cNvSpPr>
          <p:nvPr>
            <p:ph type="title"/>
          </p:nvPr>
        </p:nvSpPr>
        <p:spPr/>
        <p:txBody>
          <a:bodyPr>
            <a:normAutofit/>
          </a:bodyPr>
          <a:lstStyle/>
          <a:p>
            <a:r>
              <a:rPr lang="en-US" dirty="0" smtClean="0">
                <a:solidFill>
                  <a:schemeClr val="bg1"/>
                </a:solidFill>
                <a:latin typeface="Times New Roman" panose="02020603050405020304" pitchFamily="18" charset="0"/>
                <a:cs typeface="Times New Roman" panose="02020603050405020304" pitchFamily="18" charset="0"/>
              </a:rPr>
              <a:t>Re-enrollment Process</a:t>
            </a:r>
            <a:endParaRPr lang="en-US" strike="sngStrike"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209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637E3E-917D-4E28-9510-A03C3AE551CB}" type="datetime1">
              <a:rPr lang="en-US" smtClean="0"/>
              <a:t>7/12/2017</a:t>
            </a:fld>
            <a:endParaRPr lang="en-US"/>
          </a:p>
        </p:txBody>
      </p:sp>
      <p:sp>
        <p:nvSpPr>
          <p:cNvPr id="3" name="Slide Number Placeholder 2"/>
          <p:cNvSpPr>
            <a:spLocks noGrp="1"/>
          </p:cNvSpPr>
          <p:nvPr>
            <p:ph type="sldNum" sz="quarter" idx="12"/>
          </p:nvPr>
        </p:nvSpPr>
        <p:spPr/>
        <p:txBody>
          <a:bodyPr/>
          <a:lstStyle/>
          <a:p>
            <a:fld id="{CF5A70E9-DCA1-4CE7-9962-6E104BDC6F9B}" type="slidenum">
              <a:rPr lang="en-US" smtClean="0"/>
              <a:t>5</a:t>
            </a:fld>
            <a:endParaRPr lang="en-US"/>
          </a:p>
        </p:txBody>
      </p:sp>
      <p:sp>
        <p:nvSpPr>
          <p:cNvPr id="4" name="TextBox 3"/>
          <p:cNvSpPr txBox="1"/>
          <p:nvPr/>
        </p:nvSpPr>
        <p:spPr>
          <a:xfrm>
            <a:off x="685800" y="1752600"/>
            <a:ext cx="7772400" cy="3970318"/>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Updates/Changes to the Provider </a:t>
            </a:r>
            <a:r>
              <a:rPr lang="en-US" sz="3200" b="1" dirty="0">
                <a:solidFill>
                  <a:srgbClr val="FF0000"/>
                </a:solidFill>
                <a:latin typeface="Times New Roman" panose="02020603050405020304" pitchFamily="18" charset="0"/>
                <a:cs typeface="Times New Roman" panose="02020603050405020304" pitchFamily="18" charset="0"/>
              </a:rPr>
              <a:t>F</a:t>
            </a:r>
            <a:r>
              <a:rPr lang="en-US" sz="3200" b="1" dirty="0" smtClean="0">
                <a:solidFill>
                  <a:srgbClr val="FF0000"/>
                </a:solidFill>
                <a:latin typeface="Times New Roman" panose="02020603050405020304" pitchFamily="18" charset="0"/>
                <a:cs typeface="Times New Roman" panose="02020603050405020304" pitchFamily="18" charset="0"/>
              </a:rPr>
              <a:t>ile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pic>
        <p:nvPicPr>
          <p:cNvPr id="1026" name="Picture 2" descr="C:\Users\20568745\AppData\Local\Microsoft\Windows\Temporary Internet Files\Content.IE5\BZJE1DYG\MC90044151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514600"/>
            <a:ext cx="28194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337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8381999" cy="4495800"/>
          </a:xfrm>
        </p:spPr>
        <p:txBody>
          <a:bodyPr>
            <a:normAutofit/>
          </a:bodyPr>
          <a:lstStyle/>
          <a:p>
            <a:r>
              <a:rPr lang="en-US" sz="2000" dirty="0" smtClean="0">
                <a:latin typeface="Times New Roman" panose="02020603050405020304" pitchFamily="18" charset="0"/>
                <a:cs typeface="Times New Roman" panose="02020603050405020304" pitchFamily="18" charset="0"/>
              </a:rPr>
              <a:t>If your current provider file has been verified via the public databases, and identified that the verified provider data is different</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from the current provider file data (e.g. </a:t>
            </a:r>
            <a:r>
              <a:rPr lang="en-US" sz="2000" dirty="0">
                <a:latin typeface="Times New Roman" panose="02020603050405020304" pitchFamily="18" charset="0"/>
                <a:cs typeface="Times New Roman" panose="02020603050405020304" pitchFamily="18" charset="0"/>
              </a:rPr>
              <a:t>license number, address, telephone, taxonomy, etc</a:t>
            </a:r>
            <a:r>
              <a:rPr lang="en-US" sz="2000" dirty="0" smtClean="0">
                <a:latin typeface="Times New Roman" panose="02020603050405020304" pitchFamily="18" charset="0"/>
                <a:cs typeface="Times New Roman" panose="02020603050405020304" pitchFamily="18" charset="0"/>
              </a:rPr>
              <a:t>.) the provider will receive an “Update/Change </a:t>
            </a:r>
            <a:r>
              <a:rPr lang="en-US" sz="2000" dirty="0">
                <a:latin typeface="Times New Roman" panose="02020603050405020304" pitchFamily="18" charset="0"/>
                <a:cs typeface="Times New Roman" panose="02020603050405020304" pitchFamily="18" charset="0"/>
              </a:rPr>
              <a:t>Letter</a:t>
            </a:r>
            <a:r>
              <a:rPr lang="en-US" sz="2000" dirty="0" smtClean="0">
                <a:latin typeface="Times New Roman" panose="02020603050405020304" pitchFamily="18" charset="0"/>
                <a:cs typeface="Times New Roman" panose="02020603050405020304" pitchFamily="18" charset="0"/>
              </a:rPr>
              <a:t>” applicable to any or all of the OWCP Programs: (FECA, ENRG, or</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BLNG). </a:t>
            </a:r>
          </a:p>
          <a:p>
            <a:pPr marL="0" indent="0">
              <a:buNone/>
            </a:pP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letter will alert </a:t>
            </a:r>
            <a:r>
              <a:rPr lang="en-US" sz="2000" dirty="0" smtClean="0">
                <a:latin typeface="Times New Roman" panose="02020603050405020304" pitchFamily="18" charset="0"/>
                <a:cs typeface="Times New Roman" panose="02020603050405020304" pitchFamily="18" charset="0"/>
              </a:rPr>
              <a:t>you as the provider, </a:t>
            </a:r>
            <a:r>
              <a:rPr lang="en-US" sz="2000" dirty="0">
                <a:latin typeface="Times New Roman" panose="02020603050405020304" pitchFamily="18" charset="0"/>
                <a:cs typeface="Times New Roman" panose="02020603050405020304" pitchFamily="18" charset="0"/>
              </a:rPr>
              <a:t>of the specific changes that have been made to </a:t>
            </a:r>
            <a:r>
              <a:rPr lang="en-US" sz="2000" dirty="0" smtClean="0">
                <a:latin typeface="Times New Roman" panose="02020603050405020304" pitchFamily="18" charset="0"/>
                <a:cs typeface="Times New Roman" panose="02020603050405020304" pitchFamily="18" charset="0"/>
              </a:rPr>
              <a:t>your </a:t>
            </a:r>
            <a:r>
              <a:rPr lang="en-US" sz="2000" dirty="0">
                <a:latin typeface="Times New Roman" panose="02020603050405020304" pitchFamily="18" charset="0"/>
                <a:cs typeface="Times New Roman" panose="02020603050405020304" pitchFamily="18" charset="0"/>
              </a:rPr>
              <a:t>provider </a:t>
            </a:r>
            <a:r>
              <a:rPr lang="en-US" sz="2000" dirty="0" smtClean="0">
                <a:latin typeface="Times New Roman" panose="02020603050405020304" pitchFamily="18" charset="0"/>
                <a:cs typeface="Times New Roman" panose="02020603050405020304" pitchFamily="18" charset="0"/>
              </a:rPr>
              <a:t>file.  You will have </a:t>
            </a:r>
            <a:r>
              <a:rPr lang="en-US" sz="2000" dirty="0">
                <a:latin typeface="Times New Roman" panose="02020603050405020304" pitchFamily="18" charset="0"/>
                <a:cs typeface="Times New Roman" panose="02020603050405020304" pitchFamily="18" charset="0"/>
              </a:rPr>
              <a:t>30 calendar days to contest </a:t>
            </a:r>
            <a:r>
              <a:rPr lang="en-US" sz="2000" dirty="0" smtClean="0">
                <a:latin typeface="Times New Roman" panose="02020603050405020304" pitchFamily="18" charset="0"/>
                <a:cs typeface="Times New Roman" panose="02020603050405020304" pitchFamily="18" charset="0"/>
              </a:rPr>
              <a:t>any verified data referenced in the letter. </a:t>
            </a:r>
          </a:p>
          <a:p>
            <a:endParaRPr lang="en-US" sz="2000" dirty="0" smtClean="0">
              <a:latin typeface="Times New Roman" panose="02020603050405020304" pitchFamily="18" charset="0"/>
              <a:cs typeface="Times New Roman" panose="02020603050405020304" pitchFamily="18" charset="0"/>
            </a:endParaRPr>
          </a:p>
          <a:p>
            <a:pPr marL="0" indent="0">
              <a:buNone/>
            </a:pPr>
            <a:r>
              <a:rPr lang="en-US" dirty="0" smtClean="0">
                <a:solidFill>
                  <a:schemeClr val="bg2">
                    <a:lumMod val="75000"/>
                  </a:schemeClr>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i="1" dirty="0" smtClean="0">
                <a:solidFill>
                  <a:srgbClr val="FF0000"/>
                </a:solidFill>
                <a:latin typeface="Times New Roman" panose="02020603050405020304" pitchFamily="18" charset="0"/>
                <a:cs typeface="Times New Roman" panose="02020603050405020304" pitchFamily="18" charset="0"/>
              </a:rPr>
              <a:t>No </a:t>
            </a:r>
            <a:r>
              <a:rPr lang="en-US" i="1" dirty="0">
                <a:solidFill>
                  <a:srgbClr val="FF0000"/>
                </a:solidFill>
                <a:latin typeface="Times New Roman" panose="02020603050405020304" pitchFamily="18" charset="0"/>
                <a:cs typeface="Times New Roman" panose="02020603050405020304" pitchFamily="18" charset="0"/>
              </a:rPr>
              <a:t>response </a:t>
            </a:r>
            <a:r>
              <a:rPr lang="en-US" i="1" dirty="0" smtClean="0">
                <a:solidFill>
                  <a:srgbClr val="FF0000"/>
                </a:solidFill>
                <a:latin typeface="Times New Roman" panose="02020603050405020304" pitchFamily="18" charset="0"/>
                <a:cs typeface="Times New Roman" panose="02020603050405020304" pitchFamily="18" charset="0"/>
              </a:rPr>
              <a:t>required from </a:t>
            </a:r>
            <a:r>
              <a:rPr lang="en-US" i="1" smtClean="0">
                <a:solidFill>
                  <a:srgbClr val="FF0000"/>
                </a:solidFill>
                <a:latin typeface="Times New Roman" panose="02020603050405020304" pitchFamily="18" charset="0"/>
                <a:cs typeface="Times New Roman" panose="02020603050405020304" pitchFamily="18" charset="0"/>
              </a:rPr>
              <a:t>the provider, </a:t>
            </a:r>
            <a:r>
              <a:rPr lang="en-US" i="1" dirty="0" smtClean="0">
                <a:solidFill>
                  <a:srgbClr val="FF0000"/>
                </a:solidFill>
                <a:latin typeface="Times New Roman" panose="02020603050405020304" pitchFamily="18" charset="0"/>
                <a:cs typeface="Times New Roman" panose="02020603050405020304" pitchFamily="18" charset="0"/>
              </a:rPr>
              <a:t>unless the provider</a:t>
            </a:r>
          </a:p>
          <a:p>
            <a:pPr marL="0" indent="0">
              <a:buNone/>
            </a:pPr>
            <a:r>
              <a:rPr lang="en-US" i="1" dirty="0" smtClean="0">
                <a:solidFill>
                  <a:srgbClr val="FF0000"/>
                </a:solidFill>
                <a:latin typeface="Times New Roman" panose="02020603050405020304" pitchFamily="18" charset="0"/>
                <a:cs typeface="Times New Roman" panose="02020603050405020304" pitchFamily="18" charset="0"/>
              </a:rPr>
              <a:t>    disagrees </a:t>
            </a:r>
            <a:r>
              <a:rPr lang="en-US" i="1" dirty="0">
                <a:solidFill>
                  <a:srgbClr val="FF0000"/>
                </a:solidFill>
                <a:latin typeface="Times New Roman" panose="02020603050405020304" pitchFamily="18" charset="0"/>
                <a:cs typeface="Times New Roman" panose="02020603050405020304" pitchFamily="18" charset="0"/>
              </a:rPr>
              <a:t>with the information listed on the letter. </a:t>
            </a:r>
          </a:p>
          <a:p>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7A3FA8B2-B5B7-4846-A6D5-728B31009C87}" type="datetime1">
              <a:rPr lang="en-US" smtClean="0"/>
              <a:t>7/12/2017</a:t>
            </a:fld>
            <a:endParaRPr lang="en-US"/>
          </a:p>
        </p:txBody>
      </p:sp>
      <p:sp>
        <p:nvSpPr>
          <p:cNvPr id="5" name="Slide Number Placeholder 4"/>
          <p:cNvSpPr>
            <a:spLocks noGrp="1"/>
          </p:cNvSpPr>
          <p:nvPr>
            <p:ph type="sldNum" sz="quarter" idx="12"/>
          </p:nvPr>
        </p:nvSpPr>
        <p:spPr/>
        <p:txBody>
          <a:bodyPr/>
          <a:lstStyle/>
          <a:p>
            <a:fld id="{CF5A70E9-DCA1-4CE7-9962-6E104BDC6F9B}" type="slidenum">
              <a:rPr lang="en-US" smtClean="0"/>
              <a:t>6</a:t>
            </a:fld>
            <a:endParaRPr lang="en-US"/>
          </a:p>
        </p:txBody>
      </p:sp>
      <p:sp>
        <p:nvSpPr>
          <p:cNvPr id="3" name="Title 2"/>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Update/Change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139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2438400"/>
            <a:ext cx="7408333" cy="4288896"/>
          </a:xfrm>
        </p:spPr>
        <p:txBody>
          <a:bodyPr>
            <a:normAutofit/>
          </a:bodyPr>
          <a:lstStyle/>
          <a:p>
            <a:pPr marL="0" indent="0" algn="ctr">
              <a:buNone/>
            </a:pPr>
            <a:r>
              <a:rPr lang="en-US" sz="4400" b="1" dirty="0" smtClean="0">
                <a:solidFill>
                  <a:srgbClr val="FF0000"/>
                </a:solidFill>
                <a:latin typeface="Times New Roman" panose="02020603050405020304" pitchFamily="18" charset="0"/>
                <a:cs typeface="Times New Roman" panose="02020603050405020304" pitchFamily="18" charset="0"/>
              </a:rPr>
              <a:t>Re-Enrollment Required</a:t>
            </a:r>
            <a:endParaRPr lang="en-US" sz="4400" b="1" dirty="0">
              <a:solidFill>
                <a:srgbClr val="FF0000"/>
              </a:solidFill>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A2943657-4E37-44D9-9D7E-20A6E46DDC49}" type="datetime1">
              <a:rPr lang="en-US" smtClean="0"/>
              <a:t>7/12/2017</a:t>
            </a:fld>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7</a:t>
            </a:fld>
            <a:endParaRPr lang="en-US"/>
          </a:p>
        </p:txBody>
      </p:sp>
      <p:sp>
        <p:nvSpPr>
          <p:cNvPr id="5" name="Title 4"/>
          <p:cNvSpPr>
            <a:spLocks noGrp="1"/>
          </p:cNvSpPr>
          <p:nvPr>
            <p:ph type="title"/>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429001"/>
            <a:ext cx="3657600" cy="1958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168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71819-AC0D-456F-A44C-68773B6931B0}" type="datetime1">
              <a:rPr lang="en-US" smtClean="0"/>
              <a:t>7/12/2017</a:t>
            </a:fld>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8</a:t>
            </a:fld>
            <a:endParaRPr lang="en-US" dirty="0"/>
          </a:p>
        </p:txBody>
      </p:sp>
      <p:sp>
        <p:nvSpPr>
          <p:cNvPr id="3" name="Title 2"/>
          <p:cNvSpPr>
            <a:spLocks noGrp="1"/>
          </p:cNvSpPr>
          <p:nvPr>
            <p:ph type="title"/>
          </p:nvPr>
        </p:nvSpPr>
        <p:spPr/>
        <p:txBody>
          <a:bodyPr>
            <a:noAutofit/>
          </a:bodyPr>
          <a:lstStyle/>
          <a:p>
            <a:r>
              <a:rPr lang="en-US" dirty="0" smtClean="0">
                <a:latin typeface="Times New Roman" panose="02020603050405020304" pitchFamily="18" charset="0"/>
                <a:cs typeface="Times New Roman" panose="02020603050405020304" pitchFamily="18" charset="0"/>
              </a:rPr>
              <a:t>Unable To Verify Provider Data Manual Re-Enrollment is Required</a:t>
            </a:r>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457200" y="2305972"/>
            <a:ext cx="8153400" cy="3785652"/>
          </a:xfrm>
          <a:prstGeom prst="rect">
            <a:avLst/>
          </a:prstGeom>
        </p:spPr>
        <p:txBody>
          <a:bodyPr wrap="square">
            <a:spAutoFit/>
          </a:bodyPr>
          <a:lstStyle/>
          <a:p>
            <a:pPr marL="342900" lvl="0" indent="-342900">
              <a:buClr>
                <a:schemeClr val="bg2">
                  <a:lumMod val="75000"/>
                </a:schemeClr>
              </a:buClr>
              <a:buFont typeface="Symbol" panose="05050102010706020507" pitchFamily="18" charset="2"/>
              <a:buChar char=""/>
            </a:pPr>
            <a:r>
              <a:rPr lang="en-US" sz="2400" dirty="0">
                <a:solidFill>
                  <a:schemeClr val="tx2"/>
                </a:solidFill>
                <a:latin typeface="Times New Roman" panose="02020603050405020304" pitchFamily="18" charset="0"/>
                <a:cs typeface="Times New Roman" panose="02020603050405020304" pitchFamily="18" charset="0"/>
              </a:rPr>
              <a:t>If after the provider file has been </a:t>
            </a:r>
            <a:r>
              <a:rPr lang="en-US" sz="2400" dirty="0" smtClean="0">
                <a:solidFill>
                  <a:schemeClr val="tx2"/>
                </a:solidFill>
                <a:latin typeface="Times New Roman" panose="02020603050405020304" pitchFamily="18" charset="0"/>
                <a:cs typeface="Times New Roman" panose="02020603050405020304" pitchFamily="18" charset="0"/>
              </a:rPr>
              <a:t>verified, </a:t>
            </a:r>
            <a:r>
              <a:rPr lang="en-US" sz="2400" dirty="0">
                <a:solidFill>
                  <a:schemeClr val="tx2"/>
                </a:solidFill>
                <a:latin typeface="Times New Roman" panose="02020603050405020304" pitchFamily="18" charset="0"/>
                <a:cs typeface="Times New Roman" panose="02020603050405020304" pitchFamily="18" charset="0"/>
              </a:rPr>
              <a:t>and the provider data is unable to be </a:t>
            </a:r>
            <a:r>
              <a:rPr lang="en-US" sz="2400" dirty="0" smtClean="0">
                <a:solidFill>
                  <a:schemeClr val="tx2"/>
                </a:solidFill>
                <a:latin typeface="Times New Roman" panose="02020603050405020304" pitchFamily="18" charset="0"/>
                <a:cs typeface="Times New Roman" panose="02020603050405020304" pitchFamily="18" charset="0"/>
              </a:rPr>
              <a:t>verified via any public databases, </a:t>
            </a:r>
            <a:r>
              <a:rPr lang="en-US" sz="2400" dirty="0">
                <a:solidFill>
                  <a:schemeClr val="tx2"/>
                </a:solidFill>
                <a:latin typeface="Times New Roman" panose="02020603050405020304" pitchFamily="18" charset="0"/>
                <a:cs typeface="Times New Roman" panose="02020603050405020304" pitchFamily="18" charset="0"/>
              </a:rPr>
              <a:t>the provider will receive a Re-Enrollment Letter and </a:t>
            </a:r>
            <a:r>
              <a:rPr lang="en-US" sz="2400" dirty="0" smtClean="0">
                <a:solidFill>
                  <a:schemeClr val="tx2"/>
                </a:solidFill>
                <a:latin typeface="Times New Roman" panose="02020603050405020304" pitchFamily="18" charset="0"/>
                <a:cs typeface="Times New Roman" panose="02020603050405020304" pitchFamily="18" charset="0"/>
              </a:rPr>
              <a:t>Enrollment </a:t>
            </a:r>
            <a:r>
              <a:rPr lang="en-US" sz="2400" dirty="0">
                <a:solidFill>
                  <a:schemeClr val="tx2"/>
                </a:solidFill>
                <a:latin typeface="Times New Roman" panose="02020603050405020304" pitchFamily="18" charset="0"/>
                <a:cs typeface="Times New Roman" panose="02020603050405020304" pitchFamily="18" charset="0"/>
              </a:rPr>
              <a:t>Application.   </a:t>
            </a:r>
            <a:endParaRPr lang="en-US" sz="2400" dirty="0" smtClean="0">
              <a:solidFill>
                <a:schemeClr val="tx2"/>
              </a:solidFill>
              <a:latin typeface="Times New Roman" panose="02020603050405020304" pitchFamily="18" charset="0"/>
              <a:cs typeface="Times New Roman" panose="02020603050405020304" pitchFamily="18" charset="0"/>
            </a:endParaRPr>
          </a:p>
          <a:p>
            <a:pPr marL="800100" lvl="1" indent="-342900">
              <a:buClr>
                <a:schemeClr val="bg2">
                  <a:lumMod val="75000"/>
                </a:schemeClr>
              </a:buClr>
              <a:buFont typeface="Symbol" panose="05050102010706020507" pitchFamily="18" charset="2"/>
              <a:buChar char=""/>
            </a:pPr>
            <a:r>
              <a:rPr lang="en-US" sz="2400" dirty="0" smtClean="0">
                <a:solidFill>
                  <a:schemeClr val="tx2"/>
                </a:solidFill>
                <a:latin typeface="Times New Roman" panose="02020603050405020304" pitchFamily="18" charset="0"/>
                <a:cs typeface="Times New Roman" panose="02020603050405020304" pitchFamily="18" charset="0"/>
              </a:rPr>
              <a:t>The </a:t>
            </a:r>
            <a:r>
              <a:rPr lang="en-US" sz="2400" dirty="0">
                <a:solidFill>
                  <a:schemeClr val="tx2"/>
                </a:solidFill>
                <a:latin typeface="Times New Roman" panose="02020603050405020304" pitchFamily="18" charset="0"/>
                <a:cs typeface="Times New Roman" panose="02020603050405020304" pitchFamily="18" charset="0"/>
              </a:rPr>
              <a:t>letter will show the missing or invalid </a:t>
            </a:r>
            <a:r>
              <a:rPr lang="en-US" sz="2400" dirty="0" smtClean="0">
                <a:solidFill>
                  <a:schemeClr val="tx2"/>
                </a:solidFill>
                <a:latin typeface="Times New Roman" panose="02020603050405020304" pitchFamily="18" charset="0"/>
                <a:cs typeface="Times New Roman" panose="02020603050405020304" pitchFamily="18" charset="0"/>
              </a:rPr>
              <a:t>information that could not be verified.</a:t>
            </a:r>
          </a:p>
          <a:p>
            <a:pPr marL="800100" lvl="1" indent="-342900">
              <a:buClr>
                <a:schemeClr val="bg2">
                  <a:lumMod val="75000"/>
                </a:schemeClr>
              </a:buClr>
              <a:buFont typeface="Symbol" panose="05050102010706020507" pitchFamily="18" charset="2"/>
              <a:buChar char=""/>
            </a:pPr>
            <a:r>
              <a:rPr lang="en-US" sz="2400" dirty="0" smtClean="0">
                <a:solidFill>
                  <a:schemeClr val="tx2"/>
                </a:solidFill>
                <a:latin typeface="Times New Roman" panose="02020603050405020304" pitchFamily="18" charset="0"/>
                <a:cs typeface="Times New Roman" panose="02020603050405020304" pitchFamily="18" charset="0"/>
              </a:rPr>
              <a:t>The </a:t>
            </a:r>
            <a:r>
              <a:rPr lang="en-US" sz="2400" dirty="0">
                <a:solidFill>
                  <a:schemeClr val="tx2"/>
                </a:solidFill>
                <a:latin typeface="Times New Roman" panose="02020603050405020304" pitchFamily="18" charset="0"/>
                <a:cs typeface="Times New Roman" panose="02020603050405020304" pitchFamily="18" charset="0"/>
              </a:rPr>
              <a:t>Enrollment</a:t>
            </a:r>
            <a:r>
              <a:rPr lang="en-US" sz="2400" b="1" dirty="0" smtClean="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dirty="0" smtClean="0">
                <a:solidFill>
                  <a:schemeClr val="tx2"/>
                </a:solidFill>
                <a:latin typeface="Times New Roman" panose="02020603050405020304" pitchFamily="18" charset="0"/>
                <a:cs typeface="Times New Roman" panose="02020603050405020304" pitchFamily="18" charset="0"/>
              </a:rPr>
              <a:t>Application must be completed and</a:t>
            </a:r>
            <a:r>
              <a:rPr lang="en-US" sz="2400" i="1" dirty="0" smtClean="0">
                <a:solidFill>
                  <a:srgbClr val="92D050"/>
                </a:solidFill>
                <a:latin typeface="Times New Roman" panose="02020603050405020304" pitchFamily="18" charset="0"/>
                <a:cs typeface="Times New Roman" panose="02020603050405020304" pitchFamily="18" charset="0"/>
              </a:rPr>
              <a:t> </a:t>
            </a:r>
            <a:r>
              <a:rPr lang="en-US" sz="2400" i="1" dirty="0" smtClean="0">
                <a:solidFill>
                  <a:schemeClr val="tx2"/>
                </a:solidFill>
                <a:latin typeface="Times New Roman" panose="02020603050405020304" pitchFamily="18" charset="0"/>
                <a:cs typeface="Times New Roman" panose="02020603050405020304" pitchFamily="18" charset="0"/>
              </a:rPr>
              <a:t>returned</a:t>
            </a:r>
            <a:r>
              <a:rPr lang="en-US" sz="2400" i="1" dirty="0" smtClean="0">
                <a:solidFill>
                  <a:srgbClr val="92D050"/>
                </a:solidFill>
                <a:latin typeface="Times New Roman" panose="02020603050405020304" pitchFamily="18" charset="0"/>
                <a:cs typeface="Times New Roman" panose="02020603050405020304" pitchFamily="18" charset="0"/>
              </a:rPr>
              <a:t> </a:t>
            </a:r>
            <a:r>
              <a:rPr lang="en-US" sz="2400" dirty="0" smtClean="0">
                <a:solidFill>
                  <a:schemeClr val="tx2"/>
                </a:solidFill>
                <a:latin typeface="Times New Roman" panose="02020603050405020304" pitchFamily="18" charset="0"/>
                <a:cs typeface="Times New Roman" panose="02020603050405020304" pitchFamily="18" charset="0"/>
              </a:rPr>
              <a:t>within </a:t>
            </a:r>
            <a:r>
              <a:rPr lang="en-US" sz="2400" dirty="0">
                <a:solidFill>
                  <a:schemeClr val="tx2"/>
                </a:solidFill>
                <a:latin typeface="Times New Roman" panose="02020603050405020304" pitchFamily="18" charset="0"/>
                <a:cs typeface="Times New Roman" panose="02020603050405020304" pitchFamily="18" charset="0"/>
              </a:rPr>
              <a:t>30 calendar </a:t>
            </a:r>
            <a:r>
              <a:rPr lang="en-US" sz="2400" dirty="0" smtClean="0">
                <a:solidFill>
                  <a:schemeClr val="tx2"/>
                </a:solidFill>
                <a:latin typeface="Times New Roman" panose="02020603050405020304" pitchFamily="18" charset="0"/>
                <a:cs typeface="Times New Roman" panose="02020603050405020304" pitchFamily="18" charset="0"/>
              </a:rPr>
              <a:t>days.</a:t>
            </a:r>
          </a:p>
          <a:p>
            <a:pPr lvl="1">
              <a:buClr>
                <a:schemeClr val="bg2">
                  <a:lumMod val="75000"/>
                </a:schemeClr>
              </a:buClr>
            </a:pPr>
            <a:r>
              <a:rPr lang="en-US" sz="2400" i="1" dirty="0">
                <a:solidFill>
                  <a:srgbClr val="FF0000"/>
                </a:solidFill>
                <a:latin typeface="Times New Roman" panose="02020603050405020304" pitchFamily="18" charset="0"/>
                <a:cs typeface="Times New Roman" panose="02020603050405020304" pitchFamily="18" charset="0"/>
              </a:rPr>
              <a:t>*</a:t>
            </a:r>
            <a:r>
              <a:rPr lang="en-US" sz="2400" i="1" dirty="0" smtClean="0">
                <a:solidFill>
                  <a:srgbClr val="FF0000"/>
                </a:solidFill>
                <a:latin typeface="Times New Roman" panose="02020603050405020304" pitchFamily="18" charset="0"/>
                <a:cs typeface="Times New Roman" panose="02020603050405020304" pitchFamily="18" charset="0"/>
              </a:rPr>
              <a:t>*Note: Failure </a:t>
            </a:r>
            <a:r>
              <a:rPr lang="en-US" sz="2400" i="1" dirty="0">
                <a:solidFill>
                  <a:srgbClr val="FF0000"/>
                </a:solidFill>
                <a:latin typeface="Times New Roman" panose="02020603050405020304" pitchFamily="18" charset="0"/>
                <a:cs typeface="Times New Roman" panose="02020603050405020304" pitchFamily="18" charset="0"/>
              </a:rPr>
              <a:t>to return the completed application </a:t>
            </a:r>
            <a:r>
              <a:rPr lang="en-US" sz="2400" i="1" dirty="0" smtClean="0">
                <a:solidFill>
                  <a:srgbClr val="FF0000"/>
                </a:solidFill>
                <a:latin typeface="Times New Roman" panose="02020603050405020304" pitchFamily="18" charset="0"/>
                <a:cs typeface="Times New Roman" panose="02020603050405020304" pitchFamily="18" charset="0"/>
              </a:rPr>
              <a:t>will            result in processing delays</a:t>
            </a:r>
            <a:r>
              <a:rPr lang="en-US" sz="2400" dirty="0" smtClean="0">
                <a:solidFill>
                  <a:srgbClr val="FF0000"/>
                </a:solidFill>
                <a:latin typeface="Times New Roman" panose="02020603050405020304" pitchFamily="18" charset="0"/>
                <a:cs typeface="Times New Roman" panose="02020603050405020304" pitchFamily="18" charset="0"/>
              </a:rPr>
              <a:t>. </a:t>
            </a:r>
            <a:endParaRPr lang="en-US" sz="24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6794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590800"/>
            <a:ext cx="7408333" cy="4136496"/>
          </a:xfrm>
        </p:spPr>
        <p:txBody>
          <a:bodyPr>
            <a:normAutofit/>
          </a:bodyPr>
          <a:lstStyle/>
          <a:p>
            <a:pPr algn="ctr"/>
            <a:r>
              <a:rPr lang="en-US" sz="4400" b="1" dirty="0" smtClean="0">
                <a:solidFill>
                  <a:srgbClr val="FF0000"/>
                </a:solidFill>
                <a:latin typeface="Times New Roman" panose="02020603050405020304" pitchFamily="18" charset="0"/>
                <a:cs typeface="Times New Roman" panose="02020603050405020304" pitchFamily="18" charset="0"/>
              </a:rPr>
              <a:t>Returning Enrollment Application</a:t>
            </a:r>
          </a:p>
          <a:p>
            <a:pPr marL="0" indent="0" algn="ctr">
              <a:buNone/>
            </a:pPr>
            <a:r>
              <a:rPr lang="en-US" sz="4400" b="1" dirty="0" smtClean="0">
                <a:solidFill>
                  <a:srgbClr val="FF0000"/>
                </a:solidFill>
                <a:latin typeface="Times New Roman" panose="02020603050405020304" pitchFamily="18" charset="0"/>
                <a:cs typeface="Times New Roman" panose="02020603050405020304" pitchFamily="18" charset="0"/>
              </a:rPr>
              <a:t>(RTP)</a:t>
            </a:r>
            <a:endParaRPr lang="en-US" sz="4400" b="1" dirty="0">
              <a:solidFill>
                <a:srgbClr val="FF0000"/>
              </a:solidFill>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A2943657-4E37-44D9-9D7E-20A6E46DDC49}" type="datetime1">
              <a:rPr lang="en-US" smtClean="0"/>
              <a:t>7/12/2017</a:t>
            </a:fld>
            <a:endParaRPr lang="en-US"/>
          </a:p>
        </p:txBody>
      </p:sp>
      <p:sp>
        <p:nvSpPr>
          <p:cNvPr id="4" name="Slide Number Placeholder 3"/>
          <p:cNvSpPr>
            <a:spLocks noGrp="1"/>
          </p:cNvSpPr>
          <p:nvPr>
            <p:ph type="sldNum" sz="quarter" idx="12"/>
          </p:nvPr>
        </p:nvSpPr>
        <p:spPr/>
        <p:txBody>
          <a:bodyPr/>
          <a:lstStyle/>
          <a:p>
            <a:fld id="{CF5A70E9-DCA1-4CE7-9962-6E104BDC6F9B}" type="slidenum">
              <a:rPr lang="en-US" smtClean="0"/>
              <a:t>9</a:t>
            </a:fld>
            <a:endParaRPr lang="en-US"/>
          </a:p>
        </p:txBody>
      </p:sp>
      <p:sp>
        <p:nvSpPr>
          <p:cNvPr id="5" name="Title 4"/>
          <p:cNvSpPr>
            <a:spLocks noGrp="1"/>
          </p:cNvSpPr>
          <p:nvPr>
            <p:ph type="title"/>
          </p:nvPr>
        </p:nvSpPr>
        <p:spPr/>
        <p:txBody>
          <a:bodyPr/>
          <a:lstStyle/>
          <a:p>
            <a:endParaRPr lang="en-US" dirty="0"/>
          </a:p>
        </p:txBody>
      </p:sp>
    </p:spTree>
    <p:extLst>
      <p:ext uri="{BB962C8B-B14F-4D97-AF65-F5344CB8AC3E}">
        <p14:creationId xmlns:p14="http://schemas.microsoft.com/office/powerpoint/2010/main" val="19831677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674</TotalTime>
  <Words>557</Words>
  <Application>Microsoft Office PowerPoint</Application>
  <PresentationFormat>On-screen Show (4:3)</PresentationFormat>
  <Paragraphs>81</Paragraphs>
  <Slides>11</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Candara</vt:lpstr>
      <vt:lpstr>Symbol</vt:lpstr>
      <vt:lpstr>Times New Roman</vt:lpstr>
      <vt:lpstr>Waveform</vt:lpstr>
      <vt:lpstr>DOL Re-Enrollment Project</vt:lpstr>
      <vt:lpstr>Executive Summary</vt:lpstr>
      <vt:lpstr>Provider File Information to be Verified for Re-Enrollment</vt:lpstr>
      <vt:lpstr>Re-enrollment Process</vt:lpstr>
      <vt:lpstr>PowerPoint Presentation</vt:lpstr>
      <vt:lpstr>Update/Change </vt:lpstr>
      <vt:lpstr>PowerPoint Presentation</vt:lpstr>
      <vt:lpstr>Unable To Verify Provider Data Manual Re-Enrollment is Required</vt:lpstr>
      <vt:lpstr>PowerPoint Presentation</vt:lpstr>
      <vt:lpstr>Return to Provider (RTP)</vt:lpstr>
      <vt:lpstr>To ensure that all provider information in the provider record remains current, the verification of provider data will be conducted continuously (e.g. license expiration date, address, telephone, taxonomy, etc.) as long as the provider is an actively enrolled provider in one of the OWCP Programs (FECA, DEEOIC, or DCMWC).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dc:title>
  <dc:creator>Kraemer, Philip G</dc:creator>
  <cp:lastModifiedBy>MELSON, ALLISON S</cp:lastModifiedBy>
  <cp:revision>85</cp:revision>
  <dcterms:created xsi:type="dcterms:W3CDTF">2013-12-19T14:08:37Z</dcterms:created>
  <dcterms:modified xsi:type="dcterms:W3CDTF">2017-07-12T14:50:04Z</dcterms:modified>
</cp:coreProperties>
</file>