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8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4"/>
    <a:srgbClr val="6666FF"/>
    <a:srgbClr val="6699FF"/>
    <a:srgbClr val="3366FF"/>
    <a:srgbClr val="538CFF"/>
    <a:srgbClr val="0070C0"/>
    <a:srgbClr val="E3F1F1"/>
    <a:srgbClr val="E8E9D3"/>
    <a:srgbClr val="00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4660"/>
  </p:normalViewPr>
  <p:slideViewPr>
    <p:cSldViewPr>
      <p:cViewPr>
        <p:scale>
          <a:sx n="80" d="100"/>
          <a:sy n="80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6A3B-B165-4E86-A13A-7697F17C6B4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54239-A5CC-4DFD-BC51-C8252241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673B-4C79-4C65-8206-366245D05B9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21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159775"/>
            <a:ext cx="8412480" cy="4754880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5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4" y="1168165"/>
            <a:ext cx="8412480" cy="4031771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6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814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595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3298032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/>
          </p:nvPr>
        </p:nvSpPr>
        <p:spPr>
          <a:xfrm>
            <a:off x="617220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4"/>
          </p:nvPr>
        </p:nvSpPr>
        <p:spPr>
          <a:xfrm>
            <a:off x="43595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6"/>
          </p:nvPr>
        </p:nvSpPr>
        <p:spPr>
          <a:xfrm>
            <a:off x="617220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7"/>
          </p:nvPr>
        </p:nvSpPr>
        <p:spPr>
          <a:xfrm>
            <a:off x="43595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3298032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9"/>
          </p:nvPr>
        </p:nvSpPr>
        <p:spPr>
          <a:xfrm>
            <a:off x="617220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205786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48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23863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4"/>
          </p:nvPr>
        </p:nvSpPr>
        <p:spPr>
          <a:xfrm>
            <a:off x="6172200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063173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93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Multi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4996061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377825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700587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4700587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605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393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2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7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4060272"/>
            <a:ext cx="6217920" cy="128016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418653"/>
            <a:ext cx="612648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20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305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3384" r="7064" b="19845"/>
          <a:stretch/>
        </p:blipFill>
        <p:spPr>
          <a:xfrm>
            <a:off x="0" y="2938463"/>
            <a:ext cx="9144000" cy="269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72752"/>
            <a:ext cx="9144000" cy="1385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5400000">
            <a:off x="2024168" y="1900133"/>
            <a:ext cx="1803825" cy="585216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81" y="4219464"/>
            <a:ext cx="5394960" cy="118872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5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1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300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b="41413"/>
          <a:stretch/>
        </p:blipFill>
        <p:spPr>
          <a:xfrm>
            <a:off x="0" y="0"/>
            <a:ext cx="9144000" cy="29780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"/>
          <a:stretch/>
        </p:blipFill>
        <p:spPr>
          <a:xfrm>
            <a:off x="1" y="854895"/>
            <a:ext cx="9144000" cy="3967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35970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0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xer_3ln_tag_tm_alt_4cp_grd_pos"/>
          <p:cNvPicPr>
            <a:picLocks noChangeAspect="1" noChangeArrowheads="1"/>
          </p:cNvPicPr>
          <p:nvPr/>
        </p:nvPicPr>
        <p:blipFill rotWithShape="1">
          <a:blip r:embed="rId2" cstate="print"/>
          <a:srcRect t="35710" b="44696"/>
          <a:stretch/>
        </p:blipFill>
        <p:spPr bwMode="auto">
          <a:xfrm>
            <a:off x="0" y="2757115"/>
            <a:ext cx="9144000" cy="134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69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xer_3ln_r_rgb 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533650"/>
            <a:ext cx="4067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7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67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Mutl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6459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5818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38545" y="2242860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7825" y="1654488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268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6283088" y="1403450"/>
            <a:ext cx="2743200" cy="2971800"/>
          </a:xfrm>
          <a:prstGeom prst="round2SameRect">
            <a:avLst>
              <a:gd name="adj1" fmla="val 4727"/>
              <a:gd name="adj2" fmla="val 0"/>
            </a:avLst>
          </a:prstGeom>
        </p:spPr>
        <p:txBody>
          <a:bodyPr vert="vert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solidFill>
            <a:schemeClr val="accent1"/>
          </a:solidFill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21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6283088" y="1411839"/>
            <a:ext cx="27432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265176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995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7891" y="1526138"/>
            <a:ext cx="3224473" cy="2737847"/>
          </a:xfrm>
          <a:prstGeom prst="roundRect">
            <a:avLst>
              <a:gd name="adj" fmla="val 619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248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5597288" y="2097639"/>
            <a:ext cx="41148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411480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35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383694"/>
            <a:ext cx="8412480" cy="8229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545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310777"/>
            <a:ext cx="8412480" cy="4754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2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source=images&amp;cd=&amp;cad=rja&amp;uact=8&amp;ved=0ahUKEwid4vTz6aTLAhUBFz4KHaDPAYYQjRwIBw&amp;url=http://gembapantarei.com/2009/08/what_can_lean_do_for_the_healthcare_busines_office.html&amp;psig=AFQjCNGujlP3pRFde3soKciAPBX5O70QqA&amp;ust=14571051548721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3.png"/><Relationship Id="rId5" Type="http://schemas.openxmlformats.org/officeDocument/2006/relationships/slide" Target="slide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hyperlink" Target="http://www.google.com/url?sa=i&amp;rct=j&amp;q=&amp;esrc=s&amp;source=images&amp;cd=&amp;cad=rja&amp;uact=8&amp;ved=0ahUKEwjOprmI_KfLAhXJHT4KHY3qBCMQjRwIBw&amp;url=http://www.problem86.com/medical-it-consulting/&amp;bvm=bv.116274245,d.amc&amp;psig=AFQjCNHNrccs8_SDvwEt-jT9ZQ5f-k-KFw&amp;ust=1457213118410497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m/url?sa=i&amp;rct=j&amp;q=&amp;esrc=s&amp;source=images&amp;cd=&amp;cad=rja&amp;uact=8&amp;ved=0ahUKEwiE6J2E-afLAhVKPT4KHVZVAmMQjRwIBw&amp;url=http://www.the-scientist.com/?articles.view/articleNo/42261/title/Riding-Out-Rejection/&amp;bvm=bv.116274245,d.amc&amp;psig=AFQjCNGFAe0EDQJx7PAlhDoo97J3qOfORQ&amp;ust=1457212067453623" TargetMode="Externa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i1n8nRkajLAhWG8j4KHXQGALUQjRwIBw&amp;url=https://commons.wikimedia.org/wiki/File:Check_mark_23x20_02.svg&amp;bvm=bv.116274245,d.amc&amp;psig=AFQjCNG3J5c-eP3iRnOqvgxys6S4YEPvAA&amp;ust=1457218901697268" TargetMode="External"/><Relationship Id="rId3" Type="http://schemas.openxmlformats.org/officeDocument/2006/relationships/slideLayout" Target="../slideLayouts/slideLayout22.xml"/><Relationship Id="rId7" Type="http://schemas.microsoft.com/office/2007/relationships/hdphoto" Target="../media/hdphoto1.wdp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slide" Target="slide7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slide" Target="slide8.xml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owcp.dol.acs-inc.com/portal/selectUserType.do;PORTAL_JSESSIONID=HHdQVcsKvhQh7JGSNBhPjZpJb7C4b2g8JM2x6t2RGnKqcrpytRGN!-638169425?program-code=1&amp;user-type=A" TargetMode="External"/><Relationship Id="rId12" Type="http://schemas.openxmlformats.org/officeDocument/2006/relationships/image" Target="../media/image21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hyperlink" Target="https://owcp.dol.acs-inc.com/portal/selectUserType.do;PORTAL_JSESSIONID=HHdQVcsKvhQh7JGSNBhPjZpJb7C4b2g8JM2x6t2RGnKqcrpytRGN!-638169425?program-code=1&amp;user-type=C" TargetMode="External"/><Relationship Id="rId11" Type="http://schemas.openxmlformats.org/officeDocument/2006/relationships/image" Target="../media/image33.gif"/><Relationship Id="rId5" Type="http://schemas.openxmlformats.org/officeDocument/2006/relationships/hyperlink" Target="https://owcp.dol.acs-inc.com/portal/selectUserType.do;PORTAL_JSESSIONID=HHdQVcsKvhQh7JGSNBhPjZpJb7C4b2g8JM2x6t2RGnKqcrpytRGN!-638169425?program-code=1&amp;user-type=P" TargetMode="External"/><Relationship Id="rId10" Type="http://schemas.openxmlformats.org/officeDocument/2006/relationships/image" Target="../media/image32.gif"/><Relationship Id="rId4" Type="http://schemas.openxmlformats.org/officeDocument/2006/relationships/hyperlink" Target="http://owcp.dol.acs-inc.com/" TargetMode="External"/><Relationship Id="rId9" Type="http://schemas.openxmlformats.org/officeDocument/2006/relationships/image" Target="../media/image31.gif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7.emf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hyperlink" Target="http://www.google.com/url?sa=i&amp;rct=j&amp;q=&amp;esrc=s&amp;source=images&amp;cd=&amp;cad=rja&amp;uact=8&amp;ved=0ahUKEwjtsIGWn6jLAhVKaz4KHXLkAFMQjRwIBw&amp;url=http://www.hcrnetwork.com/ehr-systems-causing-problems/&amp;psig=AFQjCNFIeLUQYOmqoN6hRiMa8nGh1dEs2g&amp;ust=1457222550573697" TargetMode="Externa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0.emf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39.emf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Provider Enrollment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4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300">
        <p14:window dir="vert"/>
        <p:sndAc>
          <p:stSnd>
            <p:snd r:embed="rId2" name="click.wav"/>
          </p:stSnd>
        </p:sndAc>
      </p:transition>
    </mc:Choice>
    <mc:Fallback>
      <p:transition spd="slow" advTm="43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Application Process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Once the provider clicks “Downloadable Form,” the following letter will appear as the first page to the application form and related attachments package:</a:t>
            </a:r>
            <a:endParaRPr lang="en-US" dirty="0"/>
          </a:p>
        </p:txBody>
      </p:sp>
      <p:pic>
        <p:nvPicPr>
          <p:cNvPr id="6" name="Slide 10 and Closi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6400800"/>
            <a:ext cx="304800" cy="304800"/>
          </a:xfrm>
          <a:prstGeom prst="rect">
            <a:avLst/>
          </a:prstGeom>
        </p:spPr>
      </p:pic>
      <p:sp>
        <p:nvSpPr>
          <p:cNvPr id="7" name="Right Arrow 6">
            <a:hlinkClick r:id="" action="ppaction://hlinkshowjump?jump=endshow"/>
          </p:cNvPr>
          <p:cNvSpPr/>
          <p:nvPr/>
        </p:nvSpPr>
        <p:spPr bwMode="auto">
          <a:xfrm>
            <a:off x="6340522" y="6248400"/>
            <a:ext cx="627796" cy="457200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Exit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819400"/>
            <a:ext cx="7924800" cy="99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Enrollment  Application</a:t>
            </a:r>
          </a:p>
          <a:p>
            <a:pPr algn="ctr"/>
            <a:endParaRPr lang="en-US" sz="2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ACH Vendor Payment Form</a:t>
            </a:r>
          </a:p>
          <a:p>
            <a:pPr algn="ctr"/>
            <a:endParaRPr lang="en-US" sz="2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Step by Step Instructions to Complete the Enrollment Application</a:t>
            </a:r>
            <a:endParaRPr lang="en-US" sz="2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7206" name="Table 7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58996"/>
              </p:ext>
            </p:extLst>
          </p:nvPr>
        </p:nvGraphicFramePr>
        <p:xfrm>
          <a:off x="1066800" y="2209800"/>
          <a:ext cx="6934200" cy="388620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934200"/>
              </a:tblGrid>
              <a:tr h="945398">
                <a:tc>
                  <a:txBody>
                    <a:bodyPr/>
                    <a:lstStyle/>
                    <a:p>
                      <a:pPr marL="457200" marR="0" lv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0" lv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Dear 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Provider: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1F1"/>
                    </a:solidFill>
                  </a:tcPr>
                </a:tc>
              </a:tr>
              <a:tr h="267346">
                <a:tc>
                  <a:txBody>
                    <a:bodyPr/>
                    <a:lstStyle/>
                    <a:p>
                      <a:pPr marL="457200" marR="0" lvl="1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Thank you for your interest in participating as a provider of medical services for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1F1"/>
                    </a:solidFill>
                  </a:tcPr>
                </a:tc>
              </a:tr>
              <a:tr h="267346">
                <a:tc>
                  <a:txBody>
                    <a:bodyPr/>
                    <a:lstStyle/>
                    <a:p>
                      <a:pPr marL="457200" marR="0" lvl="1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programs administered by the U.S. Department of Labor’s Office of Workers’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1F1"/>
                    </a:solidFill>
                  </a:tcPr>
                </a:tc>
              </a:tr>
              <a:tr h="267346">
                <a:tc>
                  <a:txBody>
                    <a:bodyPr/>
                    <a:lstStyle/>
                    <a:p>
                      <a:pPr marL="457200" marR="0" lvl="1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Compensation Programs (OWCP). The OWCP administers the Federal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1F1"/>
                    </a:solidFill>
                  </a:tcPr>
                </a:tc>
              </a:tr>
              <a:tr h="267346">
                <a:tc>
                  <a:txBody>
                    <a:bodyPr/>
                    <a:lstStyle/>
                    <a:p>
                      <a:pPr marL="457200" marR="0" lvl="1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Employees’ Compensation Act (FECA), the Black Lung Benefits Act (BLBA), and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1F1"/>
                    </a:solidFill>
                  </a:tcPr>
                </a:tc>
              </a:tr>
              <a:tr h="267346">
                <a:tc>
                  <a:txBody>
                    <a:bodyPr/>
                    <a:lstStyle/>
                    <a:p>
                      <a:pPr marL="457200" marR="0" lvl="1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the Energy Employees Occupational Illness Compensation Program Act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1F1"/>
                    </a:solidFill>
                  </a:tcPr>
                </a:tc>
              </a:tr>
              <a:tr h="534692">
                <a:tc>
                  <a:txBody>
                    <a:bodyPr/>
                    <a:lstStyle/>
                    <a:p>
                      <a:pPr marL="457200" marR="0" lvl="1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(EEOICPA).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1F1"/>
                    </a:solidFill>
                  </a:tcPr>
                </a:tc>
              </a:tr>
              <a:tr h="267346">
                <a:tc>
                  <a:txBody>
                    <a:bodyPr/>
                    <a:lstStyle/>
                    <a:p>
                      <a:pPr marL="457200" marR="0" lvl="1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OWCP has contracted with Affiliated Computer Services (ACS) to provide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1F1"/>
                    </a:solidFill>
                  </a:tcPr>
                </a:tc>
              </a:tr>
              <a:tr h="267346">
                <a:tc>
                  <a:txBody>
                    <a:bodyPr/>
                    <a:lstStyle/>
                    <a:p>
                      <a:pPr marL="457200" marR="0" lvl="1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medical bill processing services to those three programs. As part of their benefit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1F1"/>
                    </a:solidFill>
                  </a:tcPr>
                </a:tc>
              </a:tr>
              <a:tr h="267346">
                <a:tc>
                  <a:txBody>
                    <a:bodyPr/>
                    <a:lstStyle/>
                    <a:p>
                      <a:pPr marL="457200" marR="0" lvl="1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structure, these programs reimburse medical and non-medical providers for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1F1"/>
                    </a:solidFill>
                  </a:tcPr>
                </a:tc>
              </a:tr>
              <a:tr h="267346">
                <a:tc>
                  <a:txBody>
                    <a:bodyPr/>
                    <a:lstStyle/>
                    <a:p>
                      <a:pPr marL="457200" marR="0" lvl="1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services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rendered.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1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3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6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9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415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7" grpId="0" animBg="1"/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6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mbapantarei.com/images/lean%20healthcare%20business%20offic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324600" cy="4196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28600"/>
            <a:ext cx="8412480" cy="546785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8046"/>
            <a:ext cx="8001000" cy="5203208"/>
          </a:xfrm>
          <a:solidFill>
            <a:schemeClr val="bg1">
              <a:alpha val="37000"/>
            </a:schemeClr>
          </a:solidFill>
        </p:spPr>
        <p:txBody>
          <a:bodyPr lIns="0" anchor="t" anchorCtr="0">
            <a:normAutofit/>
          </a:bodyPr>
          <a:lstStyle/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The Importance of Enrolling</a:t>
            </a:r>
          </a:p>
          <a:p>
            <a:pPr lvl="3">
              <a:spcBef>
                <a:spcPts val="1800"/>
              </a:spcBef>
            </a:pPr>
            <a:r>
              <a:rPr lang="en-US" altLang="en-US" sz="2200" dirty="0" smtClean="0">
                <a:ea typeface="ＭＳ Ｐゴシック" pitchFamily="34" charset="-128"/>
              </a:rPr>
              <a:t>Why </a:t>
            </a:r>
            <a:r>
              <a:rPr lang="en-US" altLang="en-US" sz="2200" dirty="0">
                <a:ea typeface="ＭＳ Ｐゴシック" pitchFamily="34" charset="-128"/>
              </a:rPr>
              <a:t>must providers enroll?</a:t>
            </a:r>
          </a:p>
          <a:p>
            <a:pPr lvl="3">
              <a:spcBef>
                <a:spcPts val="1800"/>
              </a:spcBef>
            </a:pPr>
            <a:r>
              <a:rPr lang="en-US" altLang="en-US" sz="2200" dirty="0" smtClean="0">
                <a:ea typeface="ＭＳ Ｐゴシック" pitchFamily="34" charset="-128"/>
              </a:rPr>
              <a:t>The Significance of the Enrolling Providers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altLang="en-US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How </a:t>
            </a:r>
            <a:r>
              <a:rPr lang="en-US" altLang="en-US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to </a:t>
            </a:r>
            <a:r>
              <a:rPr lang="en-US" altLang="en-US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Retrieve</a:t>
            </a:r>
            <a:r>
              <a:rPr lang="en-US" altLang="en-US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en-US" altLang="en-US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 Provider Enrollment Application</a:t>
            </a:r>
          </a:p>
          <a:p>
            <a:pPr lvl="3">
              <a:spcBef>
                <a:spcPts val="1800"/>
              </a:spcBef>
            </a:pPr>
            <a:r>
              <a:rPr lang="en-US" altLang="en-US" sz="2200" dirty="0">
                <a:ea typeface="ＭＳ Ｐゴシック" pitchFamily="34" charset="-128"/>
              </a:rPr>
              <a:t>Accessing the enrollment application (download version)</a:t>
            </a:r>
          </a:p>
          <a:p>
            <a:pPr lvl="3">
              <a:spcBef>
                <a:spcPts val="1800"/>
              </a:spcBef>
            </a:pPr>
            <a:r>
              <a:rPr lang="en-US" altLang="en-US" sz="2200" dirty="0" smtClean="0">
                <a:ea typeface="ＭＳ Ｐゴシック" pitchFamily="34" charset="-128"/>
              </a:rPr>
              <a:t>The </a:t>
            </a:r>
            <a:r>
              <a:rPr lang="en-US" altLang="en-US" sz="2200" dirty="0">
                <a:ea typeface="ＭＳ Ｐゴシック" pitchFamily="34" charset="-128"/>
              </a:rPr>
              <a:t>importance of completing an </a:t>
            </a:r>
            <a:r>
              <a:rPr lang="en-US" altLang="en-US" sz="2200" dirty="0" smtClean="0">
                <a:ea typeface="ＭＳ Ｐゴシック" pitchFamily="34" charset="-128"/>
              </a:rPr>
              <a:t>application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altLang="en-US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Most </a:t>
            </a:r>
            <a:r>
              <a:rPr lang="en-US" altLang="en-US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Frequent Reasons Applications are Retuned to </a:t>
            </a:r>
            <a:r>
              <a:rPr lang="en-US" altLang="en-US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Providers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3" indent="0"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marL="1019556" lvl="4" indent="-342900"/>
            <a:endParaRPr lang="en-US" dirty="0"/>
          </a:p>
        </p:txBody>
      </p:sp>
      <p:pic>
        <p:nvPicPr>
          <p:cNvPr id="5" name="Slide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9003" y="6335109"/>
            <a:ext cx="342900" cy="3429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 rot="20735903">
            <a:off x="5515233" y="1023838"/>
            <a:ext cx="577299" cy="304800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1066800"/>
            <a:ext cx="495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altLang="en-US" sz="2500" b="1" dirty="0">
                <a:ea typeface="ＭＳ Ｐゴシック" pitchFamily="34" charset="-128"/>
                <a:hlinkClick r:id="rId7" action="ppaction://hlinksldjump"/>
              </a:rPr>
              <a:t>The Importance of Enrolling</a:t>
            </a:r>
            <a:endParaRPr lang="en-US" altLang="en-US" sz="25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26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2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F8E7A"/>
              </a:clrFrom>
              <a:clrTo>
                <a:srgbClr val="9F8E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12" y="76200"/>
            <a:ext cx="1600200" cy="1067333"/>
          </a:xfrm>
          <a:prstGeom prst="rect">
            <a:avLst/>
          </a:prstGeom>
          <a:ln>
            <a:noFill/>
          </a:ln>
          <a:effectLst>
            <a:reflection endPos="0" dist="508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24" y="457200"/>
            <a:ext cx="8412480" cy="546785"/>
          </a:xfrm>
        </p:spPr>
        <p:txBody>
          <a:bodyPr/>
          <a:lstStyle/>
          <a:p>
            <a:r>
              <a:rPr lang="en-US" dirty="0" smtClean="0"/>
              <a:t>Provider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219200"/>
            <a:ext cx="8137762" cy="5166223"/>
          </a:xfrm>
        </p:spPr>
        <p:txBody>
          <a:bodyPr lIns="0" anchor="t" anchorCtr="0">
            <a:normAutofit fontScale="92500" lnSpcReduction="20000"/>
          </a:bodyPr>
          <a:lstStyle/>
          <a:p>
            <a:pPr marL="176213" lvl="2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500" dirty="0">
                <a:solidFill>
                  <a:schemeClr val="bg1">
                    <a:lumMod val="65000"/>
                  </a:schemeClr>
                </a:solidFill>
              </a:rPr>
              <a:t>Provider Enrollment is the process in which providers complete </a:t>
            </a:r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</a:rPr>
              <a:t>an </a:t>
            </a:r>
            <a:r>
              <a:rPr lang="en-US" altLang="en-US" sz="1500" dirty="0">
                <a:solidFill>
                  <a:schemeClr val="bg1">
                    <a:lumMod val="65000"/>
                  </a:schemeClr>
                </a:solidFill>
              </a:rPr>
              <a:t>enrollment application and receive </a:t>
            </a:r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</a:rPr>
              <a:t>           a </a:t>
            </a:r>
            <a:r>
              <a:rPr lang="en-US" altLang="en-US" sz="1500" dirty="0">
                <a:solidFill>
                  <a:schemeClr val="bg1">
                    <a:lumMod val="65000"/>
                  </a:schemeClr>
                </a:solidFill>
              </a:rPr>
              <a:t>9-digit provider number for bill processing and payment under the Department of Labor’s Office of Workers’ Compensation Programs</a:t>
            </a:r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</a:rPr>
              <a:t>, (</a:t>
            </a:r>
            <a:r>
              <a:rPr lang="en-US" altLang="en-US" sz="1500" dirty="0">
                <a:solidFill>
                  <a:schemeClr val="bg1">
                    <a:lumMod val="65000"/>
                  </a:schemeClr>
                </a:solidFill>
              </a:rPr>
              <a:t>FECA, Black Lung and Energy). </a:t>
            </a:r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</a:rPr>
              <a:t>This process </a:t>
            </a:r>
            <a:r>
              <a:rPr lang="en-US" altLang="en-US" sz="1500" dirty="0">
                <a:solidFill>
                  <a:schemeClr val="bg1">
                    <a:lumMod val="65000"/>
                  </a:schemeClr>
                </a:solidFill>
              </a:rPr>
              <a:t>is required for providers before they can be paid for services rendered to an OWCP claimant.</a:t>
            </a:r>
          </a:p>
          <a:p>
            <a:pPr marL="579438" lvl="2" indent="-228600"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The enrollment process is simple in comparison to the 6 page Medicare required application or the 24 page application that is required by most state and private insurance companies.</a:t>
            </a:r>
          </a:p>
          <a:p>
            <a:pPr marL="579438" lvl="2" indent="-228600"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The enrollment process  assists in verifying provider credentials. It is an industry standard In the healthcare -payer community that providers become credentialed before providing services or receiving payment.</a:t>
            </a:r>
          </a:p>
          <a:p>
            <a:pPr marL="579438" lvl="2" indent="-228600"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 The enrollment process provides information that helps reduce the potential of fraudulent payments.</a:t>
            </a:r>
            <a:endParaRPr lang="en-US" altLang="en-US" sz="1500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 marL="176213" lvl="2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500" dirty="0">
                <a:solidFill>
                  <a:schemeClr val="bg1">
                    <a:lumMod val="65000"/>
                  </a:schemeClr>
                </a:solidFill>
              </a:rPr>
              <a:t>The provider enrollment process is basically the same for all 3 </a:t>
            </a:r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</a:rPr>
              <a:t>programs </a:t>
            </a:r>
            <a:r>
              <a:rPr lang="en-US" altLang="en-US" sz="1500" dirty="0">
                <a:solidFill>
                  <a:schemeClr val="bg1">
                    <a:lumMod val="65000"/>
                  </a:schemeClr>
                </a:solidFill>
              </a:rPr>
              <a:t>with </a:t>
            </a:r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altLang="en-US" sz="1500" dirty="0">
                <a:solidFill>
                  <a:schemeClr val="bg1">
                    <a:lumMod val="65000"/>
                  </a:schemeClr>
                </a:solidFill>
              </a:rPr>
              <a:t>few basic differences: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altLang="en-US" sz="1500" b="1" dirty="0" smtClean="0">
                <a:solidFill>
                  <a:srgbClr val="0070C0"/>
                </a:solidFill>
                <a:ea typeface="ＭＳ Ｐゴシック" pitchFamily="34" charset="-128"/>
              </a:rPr>
              <a:t>Black Lung</a:t>
            </a:r>
          </a:p>
          <a:p>
            <a:pPr marL="914400" lvl="4" indent="-334963">
              <a:spcBef>
                <a:spcPts val="200"/>
              </a:spcBef>
              <a:spcAft>
                <a:spcPts val="200"/>
              </a:spcAft>
            </a:pPr>
            <a:r>
              <a:rPr lang="en-US" altLang="en-US" sz="1500" dirty="0" smtClean="0">
                <a:solidFill>
                  <a:srgbClr val="0070C0"/>
                </a:solidFill>
              </a:rPr>
              <a:t>Reviews </a:t>
            </a:r>
            <a:r>
              <a:rPr lang="en-US" altLang="en-US" sz="1500" dirty="0">
                <a:solidFill>
                  <a:srgbClr val="0070C0"/>
                </a:solidFill>
              </a:rPr>
              <a:t>all enrollment applications for providers except general hospitals (type 01) or Medical Physicians (type 25</a:t>
            </a:r>
            <a:r>
              <a:rPr lang="en-US" altLang="en-US" sz="1500" dirty="0" smtClean="0">
                <a:solidFill>
                  <a:srgbClr val="0070C0"/>
                </a:solidFill>
              </a:rPr>
              <a:t>).</a:t>
            </a:r>
          </a:p>
          <a:p>
            <a:pPr lvl="3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altLang="en-US" sz="1800" b="1" dirty="0">
                <a:solidFill>
                  <a:srgbClr val="0070C0"/>
                </a:solidFill>
                <a:ea typeface="ＭＳ Ｐゴシック" pitchFamily="34" charset="-128"/>
              </a:rPr>
              <a:t>Energy &amp; </a:t>
            </a:r>
            <a:r>
              <a:rPr lang="en-US" altLang="en-US" sz="1800" b="1" dirty="0" smtClean="0">
                <a:solidFill>
                  <a:srgbClr val="0070C0"/>
                </a:solidFill>
                <a:ea typeface="ＭＳ Ｐゴシック" pitchFamily="34" charset="-128"/>
              </a:rPr>
              <a:t>FECA</a:t>
            </a:r>
            <a:endParaRPr lang="en-US" altLang="en-US" sz="1800" b="1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marL="914400" lvl="4" indent="-3349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en-US" sz="1500" dirty="0" smtClean="0">
                <a:solidFill>
                  <a:srgbClr val="0070C0"/>
                </a:solidFill>
              </a:rPr>
              <a:t>Accepts </a:t>
            </a:r>
            <a:r>
              <a:rPr lang="en-US" altLang="en-US" sz="1500" dirty="0">
                <a:solidFill>
                  <a:srgbClr val="0070C0"/>
                </a:solidFill>
              </a:rPr>
              <a:t>all provider types who complete an application and meet the enrollment </a:t>
            </a:r>
            <a:r>
              <a:rPr lang="en-US" altLang="en-US" sz="1500" dirty="0" smtClean="0">
                <a:solidFill>
                  <a:srgbClr val="0070C0"/>
                </a:solidFill>
              </a:rPr>
              <a:t>criteria.</a:t>
            </a:r>
          </a:p>
          <a:p>
            <a:pPr lvl="3"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altLang="en-US" sz="1500" b="1" dirty="0" smtClean="0">
                <a:solidFill>
                  <a:srgbClr val="0070C0"/>
                </a:solidFill>
                <a:ea typeface="ＭＳ Ｐゴシック" pitchFamily="34" charset="-128"/>
              </a:rPr>
              <a:t>FECA</a:t>
            </a:r>
            <a:endParaRPr lang="en-US" altLang="en-US" sz="500" b="1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marL="914400" lvl="4" indent="-334963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en-US" sz="1500" dirty="0" smtClean="0">
                <a:solidFill>
                  <a:srgbClr val="0070C0"/>
                </a:solidFill>
              </a:rPr>
              <a:t>Allows </a:t>
            </a:r>
            <a:r>
              <a:rPr lang="en-US" altLang="en-US" sz="1500" dirty="0">
                <a:solidFill>
                  <a:srgbClr val="0070C0"/>
                </a:solidFill>
              </a:rPr>
              <a:t>payment </a:t>
            </a:r>
            <a:r>
              <a:rPr lang="en-US" altLang="en-US" sz="1500" dirty="0" smtClean="0">
                <a:solidFill>
                  <a:srgbClr val="0070C0"/>
                </a:solidFill>
              </a:rPr>
              <a:t>for OWCP contracted </a:t>
            </a:r>
            <a:r>
              <a:rPr lang="en-US" altLang="en-US" sz="1500" dirty="0">
                <a:solidFill>
                  <a:srgbClr val="0070C0"/>
                </a:solidFill>
              </a:rPr>
              <a:t>nurses and vocational </a:t>
            </a:r>
            <a:r>
              <a:rPr lang="en-US" altLang="en-US" sz="1500" dirty="0" smtClean="0">
                <a:solidFill>
                  <a:srgbClr val="0070C0"/>
                </a:solidFill>
              </a:rPr>
              <a:t>rehabilitation.</a:t>
            </a:r>
            <a:endParaRPr lang="en-US" altLang="en-US" sz="1500" dirty="0">
              <a:solidFill>
                <a:srgbClr val="0070C0"/>
              </a:solidFill>
            </a:endParaRPr>
          </a:p>
          <a:p>
            <a:pPr lvl="4">
              <a:lnSpc>
                <a:spcPct val="80000"/>
              </a:lnSpc>
            </a:pPr>
            <a:endParaRPr lang="en-US" altLang="en-US" dirty="0" smtClean="0"/>
          </a:p>
          <a:p>
            <a:pPr lvl="4"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sz="1800" b="1" dirty="0"/>
          </a:p>
          <a:p>
            <a:pPr lvl="4"/>
            <a:endParaRPr lang="en-US" altLang="en-US" dirty="0"/>
          </a:p>
          <a:p>
            <a:pPr lvl="4"/>
            <a:endParaRPr lang="en-US" altLang="en-US" dirty="0" smtClean="0">
              <a:ea typeface="ＭＳ Ｐゴシック" pitchFamily="34" charset="-128"/>
            </a:endParaRPr>
          </a:p>
          <a:p>
            <a:pPr lvl="3"/>
            <a:endParaRPr lang="en-US" sz="1800" dirty="0">
              <a:solidFill>
                <a:schemeClr val="accent1"/>
              </a:solidFill>
            </a:endParaRPr>
          </a:p>
          <a:p>
            <a:pPr marL="342900" lvl="3" indent="0"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marL="1019556" lvl="4" indent="-342900"/>
            <a:endParaRPr lang="en-US" dirty="0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 bwMode="auto">
          <a:xfrm>
            <a:off x="6477000" y="6286500"/>
            <a:ext cx="627796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 smtClean="0"/>
              <a:t>Next</a:t>
            </a:r>
            <a:endParaRPr lang="en-US" sz="1000" dirty="0"/>
          </a:p>
        </p:txBody>
      </p:sp>
      <p:pic>
        <p:nvPicPr>
          <p:cNvPr id="5" name="Slide 2 Updat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0117" y="6493823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3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3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4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3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43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847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3330372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/>
          <a:stretch/>
        </p:blipFill>
        <p:spPr bwMode="auto">
          <a:xfrm>
            <a:off x="5105400" y="2221457"/>
            <a:ext cx="3269777" cy="2198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622985"/>
          </a:xfrm>
        </p:spPr>
        <p:txBody>
          <a:bodyPr>
            <a:normAutofit/>
          </a:bodyPr>
          <a:lstStyle/>
          <a:p>
            <a:r>
              <a:rPr lang="en-US" dirty="0"/>
              <a:t>The Significance of </a:t>
            </a:r>
            <a:r>
              <a:rPr lang="en-US" dirty="0" smtClean="0"/>
              <a:t>Enrolling </a:t>
            </a:r>
            <a:r>
              <a:rPr lang="en-US" dirty="0"/>
              <a:t>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533400" y="1066800"/>
            <a:ext cx="3889376" cy="47893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Why must providers enroll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receive payment when services are rendered to a claimant.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obtain billing/claimant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view/monitor bills via the Web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ensure services are provided at a legitimate address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receive accurate information to report to the IRS at the end of each calendar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876800" y="1066800"/>
            <a:ext cx="3749040" cy="499475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importance of correctly completing an </a:t>
            </a:r>
            <a:r>
              <a:rPr lang="en-US" b="1" dirty="0" smtClean="0">
                <a:solidFill>
                  <a:schemeClr val="tx1"/>
                </a:solidFill>
              </a:rPr>
              <a:t>application.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Reduces</a:t>
            </a:r>
            <a:r>
              <a:rPr lang="en-US" dirty="0" smtClean="0">
                <a:solidFill>
                  <a:schemeClr val="tx1"/>
                </a:solidFill>
              </a:rPr>
              <a:t> delay of payment to providers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ensure accurate data validation of the enrollment application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Reduce fraud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Increase/improve the turnaround for activating an enrollment application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Ensure compliance with Federal Regulations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Slide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6400800"/>
            <a:ext cx="304800" cy="304800"/>
          </a:xfrm>
          <a:prstGeom prst="rect">
            <a:avLst/>
          </a:prstGeom>
        </p:spPr>
      </p:pic>
      <p:sp>
        <p:nvSpPr>
          <p:cNvPr id="8" name="Right Arrow 7">
            <a:hlinkClick r:id="rId7" action="ppaction://hlinksldjump"/>
          </p:cNvPr>
          <p:cNvSpPr/>
          <p:nvPr/>
        </p:nvSpPr>
        <p:spPr bwMode="auto">
          <a:xfrm>
            <a:off x="6477000" y="6286500"/>
            <a:ext cx="627796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 smtClean="0"/>
              <a:t>Next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79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4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3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4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46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57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1811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the-scientist.com/March2015/career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41570"/>
            <a:ext cx="1945944" cy="1814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roblem86.com/wp-content/uploads/2015/04/physician-frustrated-300x20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41570"/>
            <a:ext cx="2721183" cy="1814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Most </a:t>
            </a:r>
            <a:r>
              <a:rPr lang="en-US" dirty="0" smtClean="0"/>
              <a:t>Frequent </a:t>
            </a:r>
            <a:r>
              <a:rPr lang="en-US" dirty="0"/>
              <a:t>R</a:t>
            </a:r>
            <a:r>
              <a:rPr lang="en-US" dirty="0" smtClean="0"/>
              <a:t>easons </a:t>
            </a:r>
            <a:r>
              <a:rPr lang="en-US" dirty="0"/>
              <a:t>Applications are  Returned to </a:t>
            </a:r>
            <a:r>
              <a:rPr lang="en-US" dirty="0" smtClean="0"/>
              <a:t>Providers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447800"/>
            <a:ext cx="3749040" cy="475488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Illegible license (individual or group member license)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Illegible enrollment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Inability to verify application data:</a:t>
            </a:r>
          </a:p>
          <a:p>
            <a:pPr marL="625475" lvl="1" indent="-22860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Banking information</a:t>
            </a:r>
          </a:p>
          <a:p>
            <a:pPr marL="625475" lvl="1" indent="-2286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Practice address</a:t>
            </a:r>
          </a:p>
          <a:p>
            <a:pPr marL="625475" lvl="1" indent="-2286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Practice telephone number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Incorrect provider type selected:</a:t>
            </a:r>
          </a:p>
          <a:p>
            <a:pPr marL="625475" lvl="1" indent="-2286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(ex. provider checks “individual” in box # 10, but fills out the group page with multiple providers)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029200" y="1447800"/>
            <a:ext cx="3749040" cy="475488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Missing information on the ACH Vendor form:</a:t>
            </a:r>
          </a:p>
          <a:p>
            <a:pPr marL="685800" lvl="1" indent="-288925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Type of account not checked</a:t>
            </a:r>
          </a:p>
          <a:p>
            <a:pPr marL="685800" lvl="1" indent="-288925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Illegible account/routing number</a:t>
            </a:r>
          </a:p>
          <a:p>
            <a:pPr marL="685800" lvl="1" indent="-288925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Form not </a:t>
            </a:r>
            <a:r>
              <a:rPr lang="en-US" sz="1800" dirty="0" smtClean="0">
                <a:solidFill>
                  <a:schemeClr val="tx1"/>
                </a:solidFill>
              </a:rPr>
              <a:t>signed</a:t>
            </a:r>
          </a:p>
          <a:p>
            <a:pPr marL="396875" lvl="1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Telephone number:</a:t>
            </a:r>
          </a:p>
          <a:p>
            <a:pPr marL="685800" lvl="1" indent="-288925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Phone number on the application does not match the practice address on the </a:t>
            </a:r>
            <a:r>
              <a:rPr lang="en-US" sz="1800" dirty="0" smtClean="0">
                <a:solidFill>
                  <a:schemeClr val="tx1"/>
                </a:solidFill>
              </a:rPr>
              <a:t>application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Slide 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1000" y="6400800"/>
            <a:ext cx="304800" cy="304800"/>
          </a:xfrm>
          <a:prstGeom prst="rect">
            <a:avLst/>
          </a:prstGeom>
        </p:spPr>
      </p:pic>
      <p:sp>
        <p:nvSpPr>
          <p:cNvPr id="6" name="Right Arrow 5">
            <a:hlinkClick r:id="rId9" action="ppaction://hlinksldjump"/>
          </p:cNvPr>
          <p:cNvSpPr/>
          <p:nvPr/>
        </p:nvSpPr>
        <p:spPr bwMode="auto">
          <a:xfrm>
            <a:off x="6477000" y="6286500"/>
            <a:ext cx="627796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 smtClean="0"/>
              <a:t>Next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544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xit" presetSubtype="0" fill="hold" nodeType="withEffect">
                                  <p:stCondLst>
                                    <p:cond delay="2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46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46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46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46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46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46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1393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112" y="3993078"/>
            <a:ext cx="4343400" cy="381000"/>
          </a:xfrm>
          <a:noFill/>
          <a:ln>
            <a:noFill/>
          </a:ln>
        </p:spPr>
        <p:txBody>
          <a:bodyPr tIns="54864">
            <a:normAutofit/>
          </a:bodyPr>
          <a:lstStyle/>
          <a:p>
            <a:pPr algn="ctr"/>
            <a:r>
              <a:rPr lang="en-US" sz="2300" b="1" u="sng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hlinkClick r:id="rId4" action="ppaction://hlinksldjump"/>
              </a:rPr>
              <a:t>Obtaining an Application</a:t>
            </a:r>
            <a:endParaRPr lang="en-US" sz="2300" b="1" u="sng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  <a:hlinkClick r:id="rId4" action="ppaction://hlinksldjump"/>
            </a:endParaRPr>
          </a:p>
        </p:txBody>
      </p:sp>
      <p:pic>
        <p:nvPicPr>
          <p:cNvPr id="4" name="Slide 5 and Closi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6355307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89"/>
          <a:stretch/>
        </p:blipFill>
        <p:spPr bwMode="auto">
          <a:xfrm>
            <a:off x="2400838" y="1143000"/>
            <a:ext cx="4111949" cy="22277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0838" y="5212278"/>
            <a:ext cx="4913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Enrollment Overview Training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45745" y="5206044"/>
            <a:ext cx="47994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054" name="Picture 6" descr="https://upload.wikimedia.org/wikipedia/commons/thumb/9/90/Check_mark_23x20_02.svg/1081px-Check_mark_23x20_02.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42" y="4950340"/>
            <a:ext cx="553294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" action="ppaction://hlinkshowjump?jump=endshow"/>
          </p:cNvPr>
          <p:cNvSpPr/>
          <p:nvPr/>
        </p:nvSpPr>
        <p:spPr bwMode="auto">
          <a:xfrm>
            <a:off x="4094618" y="6279104"/>
            <a:ext cx="724388" cy="381003"/>
          </a:xfrm>
          <a:prstGeom prst="round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Exit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12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10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grpId="0" nodeType="withEffect">
                                  <p:stCondLst>
                                    <p:cond delay="13100"/>
                                  </p:stCondLst>
                                  <p:iterate type="lt">
                                    <p:tmPct val="7879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5" grpId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an Enrollment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1986"/>
            <a:ext cx="8458200" cy="571500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289433" lvl="1" indent="-285750"/>
            <a:endParaRPr lang="en-US" sz="1900" dirty="0" smtClean="0">
              <a:solidFill>
                <a:schemeClr val="accent1"/>
              </a:solidFill>
            </a:endParaRPr>
          </a:p>
          <a:p>
            <a:pPr marL="289433" lvl="1" indent="-285750"/>
            <a:r>
              <a:rPr lang="en-US" sz="2200" dirty="0" smtClean="0">
                <a:solidFill>
                  <a:schemeClr val="tx1"/>
                </a:solidFill>
              </a:rPr>
              <a:t>Providers can obtain an enrollment application via the “ACS Web Bill Processing Portal”.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marL="522796" lvl="2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Providers will go </a:t>
            </a:r>
            <a:r>
              <a:rPr lang="en-US" sz="2200" dirty="0"/>
              <a:t>to </a:t>
            </a:r>
            <a:r>
              <a:rPr lang="en-US" sz="2200" dirty="0" smtClean="0"/>
              <a:t>- </a:t>
            </a:r>
            <a:r>
              <a:rPr lang="en-US" sz="2200" dirty="0" smtClean="0">
                <a:hlinkClick r:id="rId4"/>
              </a:rPr>
              <a:t>http</a:t>
            </a:r>
            <a:r>
              <a:rPr lang="en-US" sz="2200" dirty="0">
                <a:hlinkClick r:id="rId4"/>
              </a:rPr>
              <a:t>://</a:t>
            </a:r>
            <a:r>
              <a:rPr lang="en-US" sz="2200" dirty="0" smtClean="0">
                <a:hlinkClick r:id="rId4"/>
              </a:rPr>
              <a:t>owcp.dol.acs-inc.com</a:t>
            </a:r>
            <a:endParaRPr lang="en-US" sz="2200" dirty="0" smtClean="0"/>
          </a:p>
          <a:p>
            <a:pPr marL="465646" lvl="2" indent="-285750"/>
            <a:endParaRPr lang="en-US" dirty="0" smtClean="0"/>
          </a:p>
          <a:p>
            <a:pPr marL="2350008" lvl="5" indent="0">
              <a:buNone/>
            </a:pPr>
            <a:r>
              <a:rPr lang="en-US" sz="1450" dirty="0" smtClean="0"/>
              <a:t>				</a:t>
            </a:r>
            <a:endParaRPr lang="en-US" sz="1450" b="1" u="sng" dirty="0" smtClean="0"/>
          </a:p>
          <a:p>
            <a:pPr marL="179896" lvl="2" indent="0">
              <a:buNone/>
            </a:pP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				</a:t>
            </a:r>
          </a:p>
          <a:p>
            <a:pPr marL="179896" lvl="2" indent="0">
              <a:buNone/>
            </a:pPr>
            <a:r>
              <a:rPr lang="en-US" sz="1050" b="1" dirty="0" smtClean="0">
                <a:hlinkClick r:id="rId5" tooltip="Provider"/>
              </a:rPr>
              <a:t>				Provider</a:t>
            </a:r>
            <a:r>
              <a:rPr lang="en-US" sz="1050" dirty="0" smtClean="0"/>
              <a:t>					</a:t>
            </a:r>
            <a:r>
              <a:rPr lang="en-US" sz="1050" b="1" dirty="0" smtClean="0">
                <a:hlinkClick r:id="rId5" tooltip="Provider"/>
              </a:rPr>
              <a:t>Provider</a:t>
            </a:r>
            <a:r>
              <a:rPr lang="en-US" sz="1050" dirty="0" smtClean="0"/>
              <a:t>				</a:t>
            </a:r>
            <a:r>
              <a:rPr lang="en-US" sz="1050" b="1" dirty="0" smtClean="0">
                <a:hlinkClick r:id="rId5" tooltip="Provider"/>
              </a:rPr>
              <a:t>Provider</a:t>
            </a:r>
            <a:r>
              <a:rPr lang="en-US" sz="1050" dirty="0" smtClean="0"/>
              <a:t>						</a:t>
            </a:r>
            <a:r>
              <a:rPr lang="en-US" sz="1050" b="1" u="sng" dirty="0" smtClean="0">
                <a:hlinkClick r:id="rId6" tooltip="Claimant"/>
              </a:rPr>
              <a:t>Claimant</a:t>
            </a:r>
            <a:r>
              <a:rPr lang="en-US" sz="1050" dirty="0" smtClean="0"/>
              <a:t>					</a:t>
            </a:r>
            <a:r>
              <a:rPr lang="en-US" sz="1050" b="1" u="sng" dirty="0" smtClean="0">
                <a:hlinkClick r:id="rId6" tooltip="Claimant"/>
              </a:rPr>
              <a:t>Claimant</a:t>
            </a:r>
            <a:r>
              <a:rPr lang="en-US" sz="1050" dirty="0" smtClean="0"/>
              <a:t>				</a:t>
            </a:r>
            <a:r>
              <a:rPr lang="en-US" sz="1050" b="1" u="sng" dirty="0" smtClean="0">
                <a:hlinkClick r:id="rId6" tooltip="Claimant"/>
              </a:rPr>
              <a:t>Claimant</a:t>
            </a:r>
            <a:r>
              <a:rPr lang="en-US" sz="1050" dirty="0" smtClean="0"/>
              <a:t>						</a:t>
            </a:r>
            <a:r>
              <a:rPr lang="en-US" sz="1050" b="1" u="sng" dirty="0" smtClean="0">
                <a:hlinkClick r:id="rId7" tooltip="Agency"/>
              </a:rPr>
              <a:t>Agency</a:t>
            </a:r>
            <a:r>
              <a:rPr lang="en-US" sz="1050" dirty="0" smtClean="0"/>
              <a:t>				</a:t>
            </a:r>
            <a:endParaRPr lang="en-US" sz="1050" b="1" u="sng" dirty="0" smtClean="0"/>
          </a:p>
          <a:p>
            <a:pPr marL="179896" lvl="2" indent="0">
              <a:buNone/>
            </a:pPr>
            <a:endParaRPr lang="en-US" sz="1050" dirty="0" smtClean="0"/>
          </a:p>
          <a:p>
            <a:pPr marL="465646" lvl="2" indent="-285750"/>
            <a:endParaRPr lang="en-US" dirty="0" smtClean="0"/>
          </a:p>
          <a:p>
            <a:pPr marL="465646" lvl="2" indent="-285750"/>
            <a:endParaRPr lang="en-US" dirty="0" smtClean="0"/>
          </a:p>
          <a:p>
            <a:pPr marL="465646" lvl="2" indent="-285750"/>
            <a:endParaRPr lang="en-US" dirty="0" smtClean="0"/>
          </a:p>
          <a:p>
            <a:pPr marL="465646" lvl="2" indent="-285750"/>
            <a:endParaRPr lang="en-US" dirty="0" smtClean="0"/>
          </a:p>
          <a:p>
            <a:pPr marL="465646" lvl="2" indent="-285750"/>
            <a:endParaRPr lang="en-US" dirty="0"/>
          </a:p>
          <a:p>
            <a:pPr marL="465646" lvl="2" indent="-285750"/>
            <a:endParaRPr lang="en-US" dirty="0" smtClean="0"/>
          </a:p>
          <a:p>
            <a:pPr marL="465646" lvl="2" indent="-285750"/>
            <a:endParaRPr lang="en-US" dirty="0" smtClean="0"/>
          </a:p>
          <a:p>
            <a:pPr marL="465646" lvl="2" indent="-285750"/>
            <a:endParaRPr lang="en-US" dirty="0" smtClean="0"/>
          </a:p>
          <a:p>
            <a:pPr marL="522796" lvl="2" indent="-342900">
              <a:buFont typeface="Wingdings" panose="05000000000000000000" pitchFamily="2" charset="2"/>
              <a:buChar char="§"/>
            </a:pPr>
            <a:r>
              <a:rPr lang="en-US" sz="1900" dirty="0" smtClean="0"/>
              <a:t>Click on “Forms &amp; Links</a:t>
            </a:r>
            <a:r>
              <a:rPr lang="en-US" dirty="0" smtClean="0"/>
              <a:t>:</a:t>
            </a:r>
          </a:p>
          <a:p>
            <a:pPr marL="179896" lvl="2" indent="0">
              <a:buNone/>
            </a:pPr>
            <a:r>
              <a:rPr lang="en-US" dirty="0" smtClean="0"/>
              <a:t>	</a:t>
            </a:r>
            <a:endParaRPr lang="en-US" sz="1400" u="sng" dirty="0" smtClean="0"/>
          </a:p>
        </p:txBody>
      </p:sp>
      <p:pic>
        <p:nvPicPr>
          <p:cNvPr id="13" name="Picture 12" descr="ACS Medical Bill Processing Portal [Portal: 1.0.101-A]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749017" cy="457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800685"/>
              </p:ext>
            </p:extLst>
          </p:nvPr>
        </p:nvGraphicFramePr>
        <p:xfrm>
          <a:off x="609600" y="3554122"/>
          <a:ext cx="7825216" cy="157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5216"/>
              </a:tblGrid>
              <a:tr h="45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815748"/>
              </p:ext>
            </p:extLst>
          </p:nvPr>
        </p:nvGraphicFramePr>
        <p:xfrm>
          <a:off x="648205" y="2590800"/>
          <a:ext cx="7710412" cy="157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42"/>
                <a:gridCol w="7640770"/>
              </a:tblGrid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Please enter the portal by selecting a user type associated with one of the following programs: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34" name="Picture 3" descr="http://owcp.dol.acs-inc.com/portal/images/common/misc/clear.gif;PORTAL_JSESSIONID=HHdQVcsKvhQh7JGSNBhPjZpJb7C4b2g8JM2x6t2RGnKqcrpytRGN!-6381694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609975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Picture for DCMWC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54" y="2732660"/>
            <a:ext cx="11525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Picture for DEEOIC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71" y="2725740"/>
            <a:ext cx="1152525" cy="733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1628414" y="5105400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6030"/>
              </p:ext>
            </p:extLst>
          </p:nvPr>
        </p:nvGraphicFramePr>
        <p:xfrm>
          <a:off x="609600" y="3810000"/>
          <a:ext cx="774901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9017"/>
              </a:tblGrid>
              <a:tr h="381000">
                <a:tc>
                  <a:txBody>
                    <a:bodyPr/>
                    <a:lstStyle/>
                    <a:p>
                      <a:pPr marL="179896" lvl="2" indent="0" algn="ctr">
                        <a:buNone/>
                      </a:pPr>
                      <a:r>
                        <a:rPr lang="en-US" sz="1200" u="sng" dirty="0" smtClean="0"/>
                        <a:t>Home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u="sng" dirty="0" smtClean="0"/>
                        <a:t>ACS Contract Info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u="sng" dirty="0" smtClean="0"/>
                        <a:t>Portal FAQ Forms &amp; Lin</a:t>
                      </a:r>
                      <a:r>
                        <a:rPr lang="en-US" sz="1200" dirty="0" smtClean="0"/>
                        <a:t>ks </a:t>
                      </a:r>
                      <a:r>
                        <a:rPr lang="en-US" sz="1200" u="sng" dirty="0" smtClean="0"/>
                        <a:t>FECA &amp; DEEOIC Fee Schedule</a:t>
                      </a:r>
                      <a:endParaRPr lang="en-US" sz="1200" dirty="0" smtClean="0"/>
                    </a:p>
                    <a:p>
                      <a:pPr marL="179896" lvl="2" indent="0">
                        <a:buNone/>
                      </a:pPr>
                      <a:endParaRPr lang="en-US" sz="1400" u="sng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2728908" y="4114800"/>
            <a:ext cx="1919292" cy="16002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Slide 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7700" y="6438900"/>
            <a:ext cx="190500" cy="190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2971801" y="1524000"/>
            <a:ext cx="3505200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2" name="Right Arrow 21">
            <a:hlinkClick r:id="rId13" action="ppaction://hlinksldjump"/>
          </p:cNvPr>
          <p:cNvSpPr/>
          <p:nvPr/>
        </p:nvSpPr>
        <p:spPr bwMode="auto">
          <a:xfrm>
            <a:off x="6477000" y="6210300"/>
            <a:ext cx="627796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 smtClean="0"/>
              <a:t>Next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81000" y="2863852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8" y="2780675"/>
            <a:ext cx="11509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0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5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65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hcrnetwork.com/wp-content/uploads/2014/10/doc-with-compu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67" y="1143000"/>
            <a:ext cx="6629400" cy="4410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95D5"/>
                </a:solidFill>
              </a:rPr>
              <a:t>Accessing an Enrollment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2038"/>
            <a:ext cx="8412480" cy="5242561"/>
          </a:xfrm>
          <a:ln>
            <a:noFill/>
          </a:ln>
        </p:spPr>
        <p:txBody>
          <a:bodyPr/>
          <a:lstStyle/>
          <a:p>
            <a:pPr marL="289433" lvl="1" indent="-285750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provider must select </a:t>
            </a: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program </a:t>
            </a:r>
            <a:r>
              <a:rPr lang="en-US" sz="2000" dirty="0" smtClean="0">
                <a:solidFill>
                  <a:schemeClr val="tx1"/>
                </a:solidFill>
              </a:rPr>
              <a:t>to enroll.</a:t>
            </a:r>
            <a:endParaRPr lang="en-US" sz="2000" dirty="0">
              <a:solidFill>
                <a:schemeClr val="tx1"/>
              </a:solidFill>
            </a:endParaRPr>
          </a:p>
          <a:p>
            <a:pPr marL="511175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Note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</a:rPr>
              <a:t>If </a:t>
            </a:r>
            <a:r>
              <a:rPr lang="en-US" sz="2000" dirty="0">
                <a:solidFill>
                  <a:schemeClr val="tx1"/>
                </a:solidFill>
              </a:rPr>
              <a:t>the provider wants to enroll in multiple programs, a separate application must be completed for each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CS Medical Bill Processing Portal [Portal: 1.0.101-A]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10" y="2541113"/>
            <a:ext cx="6781799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10" y="2915445"/>
            <a:ext cx="63246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794110" y="4750913"/>
            <a:ext cx="64770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56679B-E644-40DE-87BF-42DF60EDD065}" type="slidenum">
              <a:rPr/>
              <a:pPr/>
              <a:t>8</a:t>
            </a:fld>
            <a:endParaRPr dirty="0"/>
          </a:p>
        </p:txBody>
      </p:sp>
      <p:pic>
        <p:nvPicPr>
          <p:cNvPr id="11" name="Slide 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6057" y="6207535"/>
            <a:ext cx="236483" cy="236483"/>
          </a:xfrm>
          <a:prstGeom prst="rect">
            <a:avLst/>
          </a:prstGeom>
        </p:spPr>
      </p:pic>
      <p:sp>
        <p:nvSpPr>
          <p:cNvPr id="14" name="Right Arrow 13">
            <a:hlinkClick r:id="rId9" action="ppaction://hlinksldjump"/>
          </p:cNvPr>
          <p:cNvSpPr/>
          <p:nvPr/>
        </p:nvSpPr>
        <p:spPr bwMode="auto">
          <a:xfrm>
            <a:off x="6143768" y="6207535"/>
            <a:ext cx="627796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 smtClean="0"/>
              <a:t>Next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42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226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dical clai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25" y="1943100"/>
            <a:ext cx="5689600" cy="2667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5" y="843887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95D5"/>
                </a:solidFill>
              </a:rPr>
              <a:t>Accessing an Enrollment Application</a:t>
            </a:r>
            <a:endParaRPr lang="en-US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 bwMode="auto">
          <a:xfrm>
            <a:off x="344606" y="2881751"/>
            <a:ext cx="8458200" cy="32280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5855536" y="4164674"/>
            <a:ext cx="3211135" cy="369332"/>
          </a:xfrm>
          <a:prstGeom prst="rect">
            <a:avLst/>
          </a:prstGeom>
          <a:solidFill>
            <a:schemeClr val="bg1"/>
          </a:solidFill>
          <a:ln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Click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>
                <a:solidFill>
                  <a:srgbClr val="000000"/>
                </a:solidFill>
              </a:rPr>
              <a:t>Downloadable form”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44220" y="4349340"/>
            <a:ext cx="1070780" cy="2278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>
            <a:hlinkClick r:id="rId8" action="ppaction://hlinksldjump"/>
          </p:cNvPr>
          <p:cNvSpPr/>
          <p:nvPr/>
        </p:nvSpPr>
        <p:spPr bwMode="auto">
          <a:xfrm>
            <a:off x="6324600" y="6332561"/>
            <a:ext cx="627796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 smtClean="0"/>
              <a:t>Next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828800" y="4495800"/>
            <a:ext cx="1284975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4" name="Slide 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8725" y="6332561"/>
            <a:ext cx="340625" cy="3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5000" fill="hold" nodeType="withEffect">
                                  <p:stCondLst>
                                    <p:cond delay="23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748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Xerox">
  <a:themeElements>
    <a:clrScheme name="Xerox Blue 2013">
      <a:dk1>
        <a:srgbClr val="000000"/>
      </a:dk1>
      <a:lt1>
        <a:srgbClr val="FFFFFF"/>
      </a:lt1>
      <a:dk2>
        <a:srgbClr val="34BCBA"/>
      </a:dk2>
      <a:lt2>
        <a:srgbClr val="6DAF3D"/>
      </a:lt2>
      <a:accent1>
        <a:srgbClr val="2895D5"/>
      </a:accent1>
      <a:accent2>
        <a:srgbClr val="7053AA"/>
      </a:accent2>
      <a:accent3>
        <a:srgbClr val="9B2583"/>
      </a:accent3>
      <a:accent4>
        <a:srgbClr val="E64BA2"/>
      </a:accent4>
      <a:accent5>
        <a:srgbClr val="E67600"/>
      </a:accent5>
      <a:accent6>
        <a:srgbClr val="FD9F13"/>
      </a:accent6>
      <a:hlink>
        <a:srgbClr val="2895D5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CB60FC501A44DB72C8685E4AA79F4" ma:contentTypeVersion="0" ma:contentTypeDescription="Create a new document." ma:contentTypeScope="" ma:versionID="c8e8598293f70d0c169a8f50c39b91b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808361F-9D7B-44D7-BF33-B987EB3F3D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41263BD-36CA-49E3-9FA7-9BD297BE9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896C1C-8B98-479B-A015-5092CA0020F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724</Words>
  <Application>Microsoft Office PowerPoint</Application>
  <PresentationFormat>On-screen Show (4:3)</PresentationFormat>
  <Paragraphs>130</Paragraphs>
  <Slides>11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Xerox</vt:lpstr>
      <vt:lpstr>Provider Enrollment Overview</vt:lpstr>
      <vt:lpstr>Table of Contents</vt:lpstr>
      <vt:lpstr>Provider Enrollment</vt:lpstr>
      <vt:lpstr>The Significance of Enrolling Providers</vt:lpstr>
      <vt:lpstr>Most Frequent Reasons Applications are  Returned to Providers </vt:lpstr>
      <vt:lpstr>Obtaining an Application</vt:lpstr>
      <vt:lpstr>Accessing an Enrollment Application</vt:lpstr>
      <vt:lpstr>Accessing an Enrollment Application</vt:lpstr>
      <vt:lpstr>Accessing an Enrollment Application</vt:lpstr>
      <vt:lpstr>Enrollment Application Process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Enrollment Application</dc:title>
  <dc:creator>Dawson, Julie</dc:creator>
  <cp:lastModifiedBy>WILLIAMS, APRIL </cp:lastModifiedBy>
  <cp:revision>86</cp:revision>
  <dcterms:created xsi:type="dcterms:W3CDTF">2015-09-06T00:57:23Z</dcterms:created>
  <dcterms:modified xsi:type="dcterms:W3CDTF">2016-03-22T15:33:52Z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0x010100FC0CB60FC501A44DB72C8685E4AA79F4</vt:lpwstr>
  </property>
</Properties>
</file>