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7" r:id="rId3"/>
    <p:sldId id="260" r:id="rId4"/>
    <p:sldId id="259" r:id="rId5"/>
    <p:sldId id="262" r:id="rId6"/>
    <p:sldId id="264" r:id="rId7"/>
    <p:sldId id="268" r:id="rId8"/>
    <p:sldId id="270" r:id="rId9"/>
    <p:sldId id="272" r:id="rId10"/>
    <p:sldId id="274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0000"/>
    <a:srgbClr val="3366FF"/>
    <a:srgbClr val="3333FF"/>
    <a:srgbClr val="30BE30"/>
    <a:srgbClr val="F7F7F7"/>
    <a:srgbClr val="FDFDFD"/>
    <a:srgbClr val="FFFFFF"/>
    <a:srgbClr val="F4F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310777"/>
            <a:ext cx="8412480" cy="475488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3/7/2016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066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ull Image, White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159775"/>
            <a:ext cx="8412480" cy="4754880"/>
          </a:xfrm>
          <a:prstGeom prst="roundRect">
            <a:avLst>
              <a:gd name="adj" fmla="val 4183"/>
            </a:avLst>
          </a:prstGeom>
          <a:solidFill>
            <a:srgbClr val="FFFFFF">
              <a:alpha val="85098"/>
            </a:srgbClr>
          </a:solidFill>
        </p:spPr>
        <p:txBody>
          <a:bodyPr lIns="91440" tIns="91440" rIns="91440" bIns="91440"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4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ull Image, White 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14" y="1168165"/>
            <a:ext cx="8412480" cy="4031771"/>
          </a:xfrm>
          <a:prstGeom prst="roundRect">
            <a:avLst>
              <a:gd name="adj" fmla="val 4183"/>
            </a:avLst>
          </a:prstGeom>
          <a:solidFill>
            <a:srgbClr val="FFFFFF">
              <a:alpha val="85098"/>
            </a:srgbClr>
          </a:solidFill>
        </p:spPr>
        <p:txBody>
          <a:bodyPr lIns="91440" tIns="91440" rIns="91440" bIns="91440"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18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3/7/2016</a:t>
            </a:fld>
            <a:endParaRPr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767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35950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2"/>
          </p:nvPr>
        </p:nvSpPr>
        <p:spPr>
          <a:xfrm>
            <a:off x="3298032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/>
          </p:nvPr>
        </p:nvSpPr>
        <p:spPr>
          <a:xfrm>
            <a:off x="6172200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24"/>
          </p:nvPr>
        </p:nvSpPr>
        <p:spPr>
          <a:xfrm>
            <a:off x="435950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25"/>
          </p:nvPr>
        </p:nvSpPr>
        <p:spPr>
          <a:xfrm>
            <a:off x="3298032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6"/>
          </p:nvPr>
        </p:nvSpPr>
        <p:spPr>
          <a:xfrm>
            <a:off x="6172200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27"/>
          </p:nvPr>
        </p:nvSpPr>
        <p:spPr>
          <a:xfrm>
            <a:off x="435950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28"/>
          </p:nvPr>
        </p:nvSpPr>
        <p:spPr>
          <a:xfrm>
            <a:off x="3298032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Content Placeholder 4"/>
          <p:cNvSpPr>
            <a:spLocks noGrp="1"/>
          </p:cNvSpPr>
          <p:nvPr>
            <p:ph sz="quarter" idx="29"/>
          </p:nvPr>
        </p:nvSpPr>
        <p:spPr>
          <a:xfrm>
            <a:off x="6172200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5205786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3/7/2016</a:t>
            </a:fld>
            <a:endParaRPr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0712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23863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4"/>
          </p:nvPr>
        </p:nvSpPr>
        <p:spPr>
          <a:xfrm>
            <a:off x="6172200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5"/>
          </p:nvPr>
        </p:nvSpPr>
        <p:spPr>
          <a:xfrm>
            <a:off x="3298032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5063173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3/7/2016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577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Multi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539750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4996061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377825" y="3279344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4700587" y="1539750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/>
          </p:nvPr>
        </p:nvSpPr>
        <p:spPr>
          <a:xfrm>
            <a:off x="4700587" y="3279344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3/7/2016</a:t>
            </a:fld>
            <a:endParaRPr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154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3/7/2016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121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1029647"/>
            <a:ext cx="5486400" cy="420624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2109" y="5746299"/>
            <a:ext cx="548640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58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486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1029647"/>
            <a:ext cx="5486400" cy="420624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2109" y="5746299"/>
            <a:ext cx="548640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432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657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4060272"/>
            <a:ext cx="6217920" cy="128016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2109" y="5418653"/>
            <a:ext cx="612648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536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77824" y="1306671"/>
            <a:ext cx="374904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5041263" y="1306671"/>
            <a:ext cx="374904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3/7/2016</a:t>
            </a:fld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25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2" t="23384" r="7064" b="19845"/>
          <a:stretch/>
        </p:blipFill>
        <p:spPr>
          <a:xfrm>
            <a:off x="0" y="2938463"/>
            <a:ext cx="9144000" cy="2693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472752"/>
            <a:ext cx="9144000" cy="13852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1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 rot="5400000">
            <a:off x="2024168" y="1900133"/>
            <a:ext cx="1803825" cy="5852160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81" y="4219464"/>
            <a:ext cx="5394960" cy="118872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56563"/>
            <a:ext cx="1545336" cy="4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62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25834" r="7037" b="19823"/>
          <a:stretch/>
        </p:blipFill>
        <p:spPr>
          <a:xfrm>
            <a:off x="0" y="1225551"/>
            <a:ext cx="9144000" cy="2578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3657809"/>
            <a:ext cx="9144000" cy="320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30347"/>
            <a:ext cx="6766560" cy="155448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95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25834" r="7037" b="19823"/>
          <a:stretch/>
        </p:blipFill>
        <p:spPr>
          <a:xfrm>
            <a:off x="0" y="1225551"/>
            <a:ext cx="9144000" cy="2578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" y="3657809"/>
            <a:ext cx="9144000" cy="320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71291"/>
            <a:ext cx="6766560" cy="54864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7645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92999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48353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03708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708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ingle Loop C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ontinuous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2" b="41413"/>
          <a:stretch/>
        </p:blipFill>
        <p:spPr>
          <a:xfrm>
            <a:off x="0" y="0"/>
            <a:ext cx="9144000" cy="297809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" y="2595577"/>
            <a:ext cx="9142414" cy="2433913"/>
            <a:chOff x="-1" y="2563756"/>
            <a:chExt cx="9142414" cy="2433913"/>
          </a:xfrm>
        </p:grpSpPr>
        <p:sp>
          <p:nvSpPr>
            <p:cNvPr id="11" name="Freeform 10"/>
            <p:cNvSpPr/>
            <p:nvPr userDrawn="1"/>
          </p:nvSpPr>
          <p:spPr>
            <a:xfrm>
              <a:off x="-1" y="2563756"/>
              <a:ext cx="9142413" cy="2323750"/>
            </a:xfrm>
            <a:custGeom>
              <a:avLst/>
              <a:gdLst>
                <a:gd name="connsiteX0" fmla="*/ 9144000 w 9160778"/>
                <a:gd name="connsiteY0" fmla="*/ 75501 h 2323750"/>
                <a:gd name="connsiteX1" fmla="*/ 8330268 w 9160778"/>
                <a:gd name="connsiteY1" fmla="*/ 0 h 2323750"/>
                <a:gd name="connsiteX2" fmla="*/ 6400800 w 9160778"/>
                <a:gd name="connsiteY2" fmla="*/ 67112 h 2323750"/>
                <a:gd name="connsiteX3" fmla="*/ 0 w 9160778"/>
                <a:gd name="connsiteY3" fmla="*/ 318782 h 2323750"/>
                <a:gd name="connsiteX4" fmla="*/ 0 w 9160778"/>
                <a:gd name="connsiteY4" fmla="*/ 2323750 h 2323750"/>
                <a:gd name="connsiteX5" fmla="*/ 9160778 w 9160778"/>
                <a:gd name="connsiteY5" fmla="*/ 2323750 h 2323750"/>
                <a:gd name="connsiteX6" fmla="*/ 9144000 w 9160778"/>
                <a:gd name="connsiteY6" fmla="*/ 75501 h 232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78" h="2323750">
                  <a:moveTo>
                    <a:pt x="9144000" y="75501"/>
                  </a:moveTo>
                  <a:lnTo>
                    <a:pt x="8330268" y="0"/>
                  </a:lnTo>
                  <a:lnTo>
                    <a:pt x="6400800" y="67112"/>
                  </a:lnTo>
                  <a:lnTo>
                    <a:pt x="0" y="318782"/>
                  </a:lnTo>
                  <a:lnTo>
                    <a:pt x="0" y="2323750"/>
                  </a:lnTo>
                  <a:lnTo>
                    <a:pt x="9160778" y="2323750"/>
                  </a:lnTo>
                  <a:lnTo>
                    <a:pt x="9144000" y="7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>
              <a:off x="8706035" y="2663301"/>
              <a:ext cx="436378" cy="2334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9"/>
          <a:stretch/>
        </p:blipFill>
        <p:spPr>
          <a:xfrm>
            <a:off x="1" y="854895"/>
            <a:ext cx="9144000" cy="3967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271567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xer_3ln_tag_tm_alt_4cp_grd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22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xer_3ln_tag_tm_alt_4cp_grd_pos"/>
          <p:cNvPicPr>
            <a:picLocks noChangeAspect="1" noChangeArrowheads="1"/>
          </p:cNvPicPr>
          <p:nvPr/>
        </p:nvPicPr>
        <p:blipFill rotWithShape="1">
          <a:blip r:embed="rId2" cstate="print"/>
          <a:srcRect t="35710" b="44696"/>
          <a:stretch/>
        </p:blipFill>
        <p:spPr bwMode="auto">
          <a:xfrm>
            <a:off x="0" y="2757115"/>
            <a:ext cx="9144000" cy="1343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918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xer_3ln_r_rgb 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2533650"/>
            <a:ext cx="4067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27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0058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654726"/>
            <a:ext cx="8412480" cy="438912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3/7/2016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0883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and Mutli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6459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2228878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258185" y="2228878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38545" y="2242860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7825" y="1654488"/>
            <a:ext cx="8412480" cy="45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3/7/2016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935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6283088" y="1403450"/>
            <a:ext cx="2743200" cy="2971800"/>
          </a:xfrm>
          <a:prstGeom prst="round2SameRect">
            <a:avLst>
              <a:gd name="adj1" fmla="val 4727"/>
              <a:gd name="adj2" fmla="val 0"/>
            </a:avLst>
          </a:prstGeom>
        </p:spPr>
        <p:txBody>
          <a:bodyPr vert="vert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solidFill>
            <a:schemeClr val="accent1"/>
          </a:solidFill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3/7/2016</a:t>
            </a:fld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015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6283088" y="1411839"/>
            <a:ext cx="2743200" cy="2971800"/>
          </a:xfrm>
          <a:prstGeom prst="round2SameRect">
            <a:avLst>
              <a:gd name="adj1" fmla="val 52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733" y="1559695"/>
            <a:ext cx="2743200" cy="2651760"/>
          </a:xfrm>
          <a:prstGeom prst="rect">
            <a:avLst/>
          </a:prstGeom>
          <a:noFill/>
        </p:spPr>
        <p:txBody>
          <a:bodyPr vert="horz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3/7/2016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0433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37891" y="1526138"/>
            <a:ext cx="3224473" cy="2737847"/>
          </a:xfrm>
          <a:prstGeom prst="roundRect">
            <a:avLst>
              <a:gd name="adj" fmla="val 6199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3/7/2016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375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5597288" y="2097639"/>
            <a:ext cx="4114800" cy="2971800"/>
          </a:xfrm>
          <a:prstGeom prst="round2SameRect">
            <a:avLst>
              <a:gd name="adj1" fmla="val 52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733" y="1559695"/>
            <a:ext cx="2743200" cy="4114800"/>
          </a:xfrm>
          <a:prstGeom prst="rect">
            <a:avLst/>
          </a:prstGeom>
          <a:noFill/>
        </p:spPr>
        <p:txBody>
          <a:bodyPr vert="horz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3/7/2016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9109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383694"/>
            <a:ext cx="8412480" cy="82296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310777"/>
            <a:ext cx="8412480" cy="475488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3/7/2016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214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1310777"/>
            <a:ext cx="8412480" cy="4754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3/7/2016</a:t>
            </a:fld>
            <a:endParaRPr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806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0"/>
        </a:spcAft>
        <a:buFont typeface="Arial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68275" indent="-168275" algn="l" defTabSz="4572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344488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1175" indent="-164592" algn="l" defTabSz="4572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76656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slide" Target="slide2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google.com/url?sa=i&amp;rct=j&amp;q=&amp;esrc=s&amp;source=images&amp;cd=&amp;cad=rja&amp;uact=8&amp;ved=0ahUKEwi6vJHH7q_LAhWE_R4KHZXjCd0QjRwIBw&amp;url=http%3A%2F%2Fwww.weighforward.info%2Four-program%2Fthe-packages%2F&amp;bvm=bv.116274245,d.dmo&amp;psig=AFQjCNGwGxoBVyHURysDz0bmt3NYqcJ3jA&amp;ust=1457484368179506" TargetMode="Externa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1.jpeg"/><Relationship Id="rId5" Type="http://schemas.openxmlformats.org/officeDocument/2006/relationships/hyperlink" Target="http://www.google.com/url?sa=i&amp;rct=j&amp;q=&amp;esrc=s&amp;source=images&amp;cd=&amp;cad=rja&amp;uact=8&amp;ved=0ahUKEwiO2IGCh6_LAhVLaD4KHU9oAwEQjRwIBw&amp;url=http://www.summonsresponse.com/blog/tag/forms-to-answer-a-summons/&amp;bvm=bv.116274245,d.dmo&amp;psig=AFQjCNG_xxSFDkZW7DRmI0l2Jm_JkaRseQ&amp;ust=1457456555849614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slide" Target="slide4.xml"/><Relationship Id="rId5" Type="http://schemas.openxmlformats.org/officeDocument/2006/relationships/image" Target="../media/image20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slide" Target="slide5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media4.wma"/><Relationship Id="rId7" Type="http://schemas.openxmlformats.org/officeDocument/2006/relationships/image" Target="../media/image22.jpeg"/><Relationship Id="rId2" Type="http://schemas.microsoft.com/office/2007/relationships/media" Target="../media/media4.wma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Word_Document1.docx"/><Relationship Id="rId4" Type="http://schemas.openxmlformats.org/officeDocument/2006/relationships/slideLayout" Target="../slideLayouts/slideLayout3.xml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7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slide" Target="slide7.xml"/><Relationship Id="rId5" Type="http://schemas.openxmlformats.org/officeDocument/2006/relationships/image" Target="../media/image26.emf"/><Relationship Id="rId4" Type="http://schemas.openxmlformats.org/officeDocument/2006/relationships/image" Target="../media/image22.jpeg"/><Relationship Id="rId9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7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2.jpeg"/><Relationship Id="rId5" Type="http://schemas.openxmlformats.org/officeDocument/2006/relationships/image" Target="../media/image30.jpeg"/><Relationship Id="rId4" Type="http://schemas.openxmlformats.org/officeDocument/2006/relationships/hyperlink" Target="http://www.concorde.edu/blog/career-medical-assistant" TargetMode="External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media7.wma"/><Relationship Id="rId7" Type="http://schemas.openxmlformats.org/officeDocument/2006/relationships/image" Target="../media/image22.jpeg"/><Relationship Id="rId2" Type="http://schemas.microsoft.com/office/2007/relationships/media" Target="../media/media7.wma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emf"/><Relationship Id="rId5" Type="http://schemas.openxmlformats.org/officeDocument/2006/relationships/package" Target="../embeddings/Microsoft_Word_Document2.docx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slide" Target="slide10.xml"/><Relationship Id="rId3" Type="http://schemas.openxmlformats.org/officeDocument/2006/relationships/audio" Target="../media/media8.wma"/><Relationship Id="rId7" Type="http://schemas.openxmlformats.org/officeDocument/2006/relationships/image" Target="../media/image34.emf"/><Relationship Id="rId12" Type="http://schemas.openxmlformats.org/officeDocument/2006/relationships/image" Target="../media/image39.png"/><Relationship Id="rId2" Type="http://schemas.microsoft.com/office/2007/relationships/media" Target="../media/media8.wma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3.docx"/><Relationship Id="rId11" Type="http://schemas.openxmlformats.org/officeDocument/2006/relationships/image" Target="../media/image22.jpeg"/><Relationship Id="rId5" Type="http://schemas.openxmlformats.org/officeDocument/2006/relationships/image" Target="../media/image35.emf"/><Relationship Id="rId10" Type="http://schemas.openxmlformats.org/officeDocument/2006/relationships/image" Target="../media/image38.emf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37.emf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301" y="1219200"/>
            <a:ext cx="8414657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How to Complete a Provider Enrollment Application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3810000"/>
            <a:ext cx="4648200" cy="533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INDIVIDUAL PROVIDER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Opening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6477000"/>
            <a:ext cx="304800" cy="304800"/>
          </a:xfrm>
          <a:prstGeom prst="rect">
            <a:avLst/>
          </a:prstGeom>
        </p:spPr>
      </p:pic>
      <p:sp>
        <p:nvSpPr>
          <p:cNvPr id="7" name="Rounded Rectangle 6">
            <a:hlinkClick r:id="rId5" action="ppaction://hlinksldjump"/>
          </p:cNvPr>
          <p:cNvSpPr/>
          <p:nvPr/>
        </p:nvSpPr>
        <p:spPr bwMode="auto">
          <a:xfrm>
            <a:off x="3962400" y="6388925"/>
            <a:ext cx="1066800" cy="381000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Begin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699185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Submitting an Enrollment Application</a:t>
            </a:r>
            <a:br>
              <a:rPr lang="en-US" sz="3100" dirty="0" smtClean="0"/>
            </a:br>
            <a:r>
              <a:rPr lang="en-US" sz="2400" dirty="0">
                <a:solidFill>
                  <a:srgbClr val="000000"/>
                </a:solidFill>
              </a:rPr>
              <a:t>Provider Enrollment Form - U.S. Department of Labor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12480" cy="16764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 smtClean="0">
                <a:solidFill>
                  <a:schemeClr val="tx1"/>
                </a:solidFill>
              </a:rPr>
              <a:t>Once the enrollment application is completed, the provider will mail the application to the appropriate program shown below. </a:t>
            </a:r>
            <a:r>
              <a:rPr lang="en-US" sz="1700" b="1" dirty="0" smtClean="0">
                <a:solidFill>
                  <a:schemeClr val="tx1"/>
                </a:solidFill>
              </a:rPr>
              <a:t>The completed enrollment form must be accompanied by a completed ACH Vendor Payment Information Form or it will be returned to the provider.</a:t>
            </a:r>
          </a:p>
          <a:p>
            <a:endParaRPr lang="en-US" sz="1700" dirty="0" smtClean="0">
              <a:solidFill>
                <a:schemeClr val="tx1"/>
              </a:solidFill>
            </a:endParaRPr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7082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599599"/>
              </p:ext>
            </p:extLst>
          </p:nvPr>
        </p:nvGraphicFramePr>
        <p:xfrm>
          <a:off x="1638300" y="2522193"/>
          <a:ext cx="5410200" cy="3899588"/>
        </p:xfrm>
        <a:graphic>
          <a:graphicData uri="http://schemas.openxmlformats.org/drawingml/2006/table">
            <a:tbl>
              <a:tblPr firstRow="1" firstCol="1" bandRow="1"/>
              <a:tblGrid>
                <a:gridCol w="1791132"/>
                <a:gridCol w="1840204"/>
                <a:gridCol w="1778864"/>
              </a:tblGrid>
              <a:tr h="1042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For Federal Employees’ Compensation Act (FECA) Program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For Black Lung Program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For Energy Program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3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OWCP/FECA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P.O. Box 8300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London, KY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40742-8300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DCMWC/Black Lung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P.O. Box 8302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London, KY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40742-8302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DEEOIC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P.O. Box 8304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London, KY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40742-8304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53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If you have any questions regarding the completion of the form, please call Toll Free: 1-844-493-1966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If you have any questions regarding the completion of the form, please call Toll Free: 1-800-638-7202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If you have any questions regarding the completion of the form, please call Toll Free: 1-866-272-2682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>
            <a:hlinkClick r:id="" action="ppaction://hlinkshowjump?jump=endshow"/>
          </p:cNvPr>
          <p:cNvSpPr txBox="1"/>
          <p:nvPr/>
        </p:nvSpPr>
        <p:spPr>
          <a:xfrm>
            <a:off x="4038600" y="6476716"/>
            <a:ext cx="609600" cy="3077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Exit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8" name="Slide 9 and Closing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6269381"/>
            <a:ext cx="304800" cy="30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295400" y="2493619"/>
            <a:ext cx="6019800" cy="3983381"/>
          </a:xfrm>
          <a:prstGeom prst="rect">
            <a:avLst/>
          </a:prstGeom>
          <a:gradFill>
            <a:gsLst>
              <a:gs pos="100000">
                <a:schemeClr val="bg1"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66987"/>
            <a:ext cx="31718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http://weighforward.info/wp-content/uploads/2014/05/complete-img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49" y="3276600"/>
            <a:ext cx="17621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0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nodeType="withEffect">
                                  <p:stCondLst>
                                    <p:cond delay="38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39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5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26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7" grpId="0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6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pening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6477000"/>
            <a:ext cx="304800" cy="304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>
            <a:off x="4073236" y="6173708"/>
            <a:ext cx="1066800" cy="599358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/>
              <a:t>Next</a:t>
            </a:r>
            <a:endParaRPr lang="en-US" sz="1400" dirty="0"/>
          </a:p>
        </p:txBody>
      </p:sp>
      <p:pic>
        <p:nvPicPr>
          <p:cNvPr id="4100" name="Picture 4" descr="http://www.summonsresponse.com/blog/wp-content/uploads/2012/01/Paperwork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09" y="1796555"/>
            <a:ext cx="2819401" cy="18707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636" y="121732"/>
            <a:ext cx="9144000" cy="59785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softEdge rad="127000"/>
          </a:effectLst>
        </p:spPr>
        <p:txBody>
          <a:bodyPr wrap="square" lIns="36576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The Purpose </a:t>
            </a:r>
            <a:r>
              <a:rPr lang="en-US" sz="2500" dirty="0"/>
              <a:t>of the Enrollment </a:t>
            </a:r>
            <a:r>
              <a:rPr lang="en-US" sz="2500" dirty="0" smtClean="0"/>
              <a:t>Application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How to Complete an Application for an </a:t>
            </a:r>
            <a:r>
              <a:rPr lang="en-US" sz="2500" dirty="0" smtClean="0"/>
              <a:t>Individual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What Types of Credentials are </a:t>
            </a:r>
            <a:r>
              <a:rPr lang="en-US" sz="2500" dirty="0" smtClean="0"/>
              <a:t>Required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How to submit your </a:t>
            </a:r>
            <a:r>
              <a:rPr lang="en-US" sz="2500" dirty="0" smtClean="0"/>
              <a:t>Provider Enrollment Application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500" dirty="0" smtClean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65166" y="457200"/>
            <a:ext cx="8382000" cy="685800"/>
          </a:xfrm>
        </p:spPr>
        <p:txBody>
          <a:bodyPr>
            <a:no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</a:rPr>
              <a:t>OWCP Provider Enrollment </a:t>
            </a:r>
            <a:endParaRPr lang="en-US" sz="35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500" b="1" dirty="0" smtClean="0">
                <a:solidFill>
                  <a:schemeClr val="bg1"/>
                </a:solidFill>
              </a:rPr>
              <a:t>Application Tutorial</a:t>
            </a:r>
          </a:p>
          <a:p>
            <a:pPr algn="ctr"/>
            <a:endParaRPr lang="en-US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7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7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7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5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981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152400"/>
            <a:ext cx="8412480" cy="978008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Completing an Enrollment Application</a:t>
            </a:r>
            <a:br>
              <a:rPr lang="en-US" sz="3100" dirty="0" smtClean="0"/>
            </a:br>
            <a:r>
              <a:rPr lang="en-US" sz="700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  <a:t>Provider </a:t>
            </a:r>
            <a:r>
              <a:rPr lang="en-US" sz="2200" dirty="0">
                <a:solidFill>
                  <a:srgbClr val="000000"/>
                </a:solidFill>
                <a:ea typeface="+mn-ea"/>
                <a:cs typeface="+mn-cs"/>
              </a:rPr>
              <a:t>Enrollment Form - U.S. Department of </a:t>
            </a:r>
            <a: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  <a:t>Labor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69" y="1621536"/>
            <a:ext cx="8291928" cy="3026664"/>
          </a:xfrm>
          <a:solidFill>
            <a:srgbClr val="F7F7F7"/>
          </a:solidFill>
          <a:ln cmpd="thickThin"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Provider </a:t>
            </a:r>
            <a:r>
              <a:rPr lang="en-US" dirty="0">
                <a:solidFill>
                  <a:schemeClr val="tx1"/>
                </a:solidFill>
              </a:rPr>
              <a:t>Enrollment </a:t>
            </a:r>
            <a:r>
              <a:rPr lang="en-US" dirty="0" smtClean="0">
                <a:solidFill>
                  <a:schemeClr val="tx1"/>
                </a:solidFill>
              </a:rPr>
              <a:t>Form							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r>
              <a:rPr lang="en-US" sz="1000" dirty="0" smtClean="0">
                <a:solidFill>
                  <a:schemeClr val="tx1"/>
                </a:solidFill>
              </a:rPr>
              <a:t>  Please </a:t>
            </a:r>
            <a:r>
              <a:rPr lang="en-US" sz="1000" dirty="0">
                <a:solidFill>
                  <a:schemeClr val="tx1"/>
                </a:solidFill>
              </a:rPr>
              <a:t>refer to instructions for completing this form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765" y="304800"/>
            <a:ext cx="50482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272425" y="2662226"/>
            <a:ext cx="2285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</a:rPr>
              <a:t>OMB Number 1240-0021</a:t>
            </a:r>
          </a:p>
          <a:p>
            <a:r>
              <a:rPr lang="en-US" sz="900" dirty="0">
                <a:solidFill>
                  <a:srgbClr val="000000"/>
                </a:solidFill>
              </a:rPr>
              <a:t>Expires: 1/31/2013</a:t>
            </a:r>
          </a:p>
        </p:txBody>
      </p:sp>
      <p:sp>
        <p:nvSpPr>
          <p:cNvPr id="9" name="Rectangle 8"/>
          <p:cNvSpPr/>
          <p:nvPr/>
        </p:nvSpPr>
        <p:spPr>
          <a:xfrm>
            <a:off x="1865799" y="199619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>U.S. Department of Labor  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</a:rPr>
              <a:t>Office of Workers’ Compensation Programs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421733"/>
              </p:ext>
            </p:extLst>
          </p:nvPr>
        </p:nvGraphicFramePr>
        <p:xfrm>
          <a:off x="379624" y="3349907"/>
          <a:ext cx="8153400" cy="1219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5022"/>
                <a:gridCol w="40283"/>
                <a:gridCol w="2428095"/>
              </a:tblGrid>
              <a:tr h="463936">
                <a:tc>
                  <a:txBody>
                    <a:bodyPr/>
                    <a:lstStyle/>
                    <a:p>
                      <a:pPr marL="43815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Provider Number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9705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Effective Date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873">
                <a:tc gridSpan="3">
                  <a:txBody>
                    <a:bodyPr/>
                    <a:lstStyle/>
                    <a:p>
                      <a:pPr marL="2831465" marR="2929255" algn="ctr">
                        <a:lnSpc>
                          <a:spcPct val="115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FOR</a:t>
                      </a:r>
                      <a:r>
                        <a:rPr lang="en-US" sz="950" spc="-10" dirty="0">
                          <a:effectLst/>
                        </a:rPr>
                        <a:t> </a:t>
                      </a:r>
                      <a:r>
                        <a:rPr lang="en-US" sz="950" dirty="0">
                          <a:effectLst/>
                        </a:rPr>
                        <a:t>DOL</a:t>
                      </a:r>
                      <a:r>
                        <a:rPr lang="en-US" sz="950" spc="145" dirty="0">
                          <a:effectLst/>
                        </a:rPr>
                        <a:t> </a:t>
                      </a:r>
                      <a:r>
                        <a:rPr lang="en-US" sz="950" dirty="0">
                          <a:effectLst/>
                        </a:rPr>
                        <a:t>USE</a:t>
                      </a:r>
                      <a:r>
                        <a:rPr lang="en-US" sz="950" spc="-50" dirty="0">
                          <a:effectLst/>
                        </a:rPr>
                        <a:t> </a:t>
                      </a:r>
                      <a:r>
                        <a:rPr lang="en-US" sz="950" dirty="0">
                          <a:effectLst/>
                        </a:rPr>
                        <a:t>ONLY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390">
                <a:tc gridSpan="2">
                  <a:txBody>
                    <a:bodyPr/>
                    <a:lstStyle/>
                    <a:p>
                      <a:pPr marL="133350" marR="0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tabLst>
                          <a:tab pos="3848100" algn="l"/>
                          <a:tab pos="4902200" algn="l"/>
                        </a:tabLst>
                      </a:pPr>
                      <a:r>
                        <a:rPr lang="en-US" sz="900" dirty="0">
                          <a:effectLst/>
                        </a:rPr>
                        <a:t>1.  </a:t>
                      </a:r>
                      <a:r>
                        <a:rPr lang="en-US" sz="900" spc="140" dirty="0">
                          <a:effectLst/>
                        </a:rPr>
                        <a:t> </a:t>
                      </a:r>
                      <a:r>
                        <a:rPr lang="en-US" sz="900" dirty="0">
                          <a:effectLst/>
                        </a:rPr>
                        <a:t>Are you applying for a new enrollment or updating your record?	New enrollment	Update</a:t>
                      </a:r>
                      <a:endParaRPr lang="en-US" sz="1100" dirty="0">
                        <a:effectLst/>
                      </a:endParaRPr>
                    </a:p>
                    <a:p>
                      <a:pPr marL="342265" marR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If update, enter Provider Number or Employer Identification Number (EIN):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830" marR="0">
                        <a:lnSpc>
                          <a:spcPct val="12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en-US" sz="900" dirty="0">
                          <a:effectLst/>
                        </a:rPr>
                        <a:t>1a. Program	 </a:t>
                      </a:r>
                      <a:r>
                        <a:rPr lang="en-US" sz="900" dirty="0" smtClean="0">
                          <a:effectLst/>
                        </a:rPr>
                        <a:t>FECA         </a:t>
                      </a:r>
                      <a:r>
                        <a:rPr lang="en-US" sz="900" dirty="0">
                          <a:effectLst/>
                        </a:rPr>
                        <a:t>Black Lung	</a:t>
                      </a:r>
                      <a:endParaRPr lang="en-US" sz="900" dirty="0" smtClean="0">
                        <a:effectLst/>
                      </a:endParaRPr>
                    </a:p>
                    <a:p>
                      <a:pPr marL="36830" marR="0">
                        <a:lnSpc>
                          <a:spcPct val="12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en-US" sz="900" dirty="0" smtClean="0">
                          <a:effectLst/>
                        </a:rPr>
                        <a:t>                                Energy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4648200"/>
            <a:ext cx="8786958" cy="1661993"/>
          </a:xfrm>
          <a:prstGeom prst="rect">
            <a:avLst/>
          </a:prstGeom>
          <a:noFill/>
          <a:ln w="15875" cmpd="sng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Block 1: 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Indicate whether this form is being used for a new enrollment, or to update an </a:t>
            </a:r>
            <a:r>
              <a:rPr lang="en-US" sz="1200" dirty="0" smtClean="0">
                <a:solidFill>
                  <a:srgbClr val="000000"/>
                </a:solidFill>
              </a:rPr>
              <a:t>existing </a:t>
            </a:r>
            <a:r>
              <a:rPr lang="en-US" sz="1200" dirty="0">
                <a:solidFill>
                  <a:srgbClr val="000000"/>
                </a:solidFill>
              </a:rPr>
              <a:t>enrollment record</a:t>
            </a:r>
            <a:r>
              <a:rPr lang="en-US" sz="1200" dirty="0" smtClean="0">
                <a:solidFill>
                  <a:srgbClr val="000000"/>
                </a:solidFill>
              </a:rPr>
              <a:t>. </a:t>
            </a:r>
            <a:r>
              <a:rPr lang="en-US" sz="2000" b="1" dirty="0">
                <a:solidFill>
                  <a:srgbClr val="FF0000"/>
                </a:solidFill>
              </a:rPr>
              <a:t>*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1200" b="1" i="1" u="sng" dirty="0">
                <a:solidFill>
                  <a:srgbClr val="000000"/>
                </a:solidFill>
              </a:rPr>
              <a:t>Note: If the form is being submitted to update your record, enter your Provider Number or Employer Identification Number.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Block 1a:  </a:t>
            </a:r>
            <a:r>
              <a:rPr lang="en-US" sz="1200" dirty="0">
                <a:solidFill>
                  <a:srgbClr val="000000"/>
                </a:solidFill>
              </a:rPr>
              <a:t>Check the program in which you want to enroll as a provider. </a:t>
            </a:r>
            <a:r>
              <a:rPr lang="en-US" sz="2000" b="1" dirty="0">
                <a:solidFill>
                  <a:srgbClr val="FF0000"/>
                </a:solidFill>
              </a:rPr>
              <a:t>*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b="1" i="1" u="sng" dirty="0">
                <a:solidFill>
                  <a:srgbClr val="000000"/>
                </a:solidFill>
              </a:rPr>
              <a:t>Note: If the provider wants to enroll in additional programs, a separate application is required for each program</a:t>
            </a:r>
          </a:p>
          <a:p>
            <a:endParaRPr lang="en-US" sz="800" dirty="0">
              <a:solidFill>
                <a:srgbClr val="FF0000"/>
              </a:solidFill>
            </a:endParaRPr>
          </a:p>
          <a:p>
            <a:r>
              <a:rPr lang="en-US" b="1" u="sng" dirty="0" smtClean="0">
                <a:solidFill>
                  <a:srgbClr val="FF0000"/>
                </a:solidFill>
              </a:rPr>
              <a:t>*</a:t>
            </a:r>
            <a:r>
              <a:rPr lang="en-US" sz="1400" b="1" u="sng" dirty="0" smtClean="0">
                <a:solidFill>
                  <a:srgbClr val="FF0000"/>
                </a:solidFill>
              </a:rPr>
              <a:t> If </a:t>
            </a:r>
            <a:r>
              <a:rPr lang="en-US" sz="1400" b="1" u="sng" dirty="0">
                <a:solidFill>
                  <a:srgbClr val="FF0000"/>
                </a:solidFill>
              </a:rPr>
              <a:t>data is missing from these fields, the application will be Returned  </a:t>
            </a:r>
            <a:r>
              <a:rPr lang="en-US" sz="1400" b="1" u="sng" dirty="0" smtClean="0">
                <a:solidFill>
                  <a:srgbClr val="FF0000"/>
                </a:solidFill>
              </a:rPr>
              <a:t>to </a:t>
            </a:r>
            <a:r>
              <a:rPr lang="en-US" sz="1400" b="1" u="sng" dirty="0">
                <a:solidFill>
                  <a:srgbClr val="FF0000"/>
                </a:solidFill>
              </a:rPr>
              <a:t>the Provider (RTP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31362" y="3369457"/>
            <a:ext cx="0" cy="3810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58245" y="4078224"/>
            <a:ext cx="136634" cy="1645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7559" y="4078224"/>
            <a:ext cx="136634" cy="1645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80966" y="4078224"/>
            <a:ext cx="136634" cy="1645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2159" y="4078224"/>
            <a:ext cx="136634" cy="1645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96793" y="4276344"/>
            <a:ext cx="136634" cy="1645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079722" y="4328076"/>
            <a:ext cx="358077" cy="1583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79162" y="4033343"/>
            <a:ext cx="0" cy="54012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1299" y="989230"/>
            <a:ext cx="871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0000"/>
                </a:solidFill>
              </a:rPr>
              <a:t>All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practice types (Individual/Facility/Group), </a:t>
            </a:r>
            <a:r>
              <a:rPr lang="en-US" b="1" u="sng" dirty="0">
                <a:solidFill>
                  <a:srgbClr val="000000"/>
                </a:solidFill>
              </a:rPr>
              <a:t>must</a:t>
            </a:r>
            <a:r>
              <a:rPr lang="en-US" dirty="0">
                <a:solidFill>
                  <a:srgbClr val="000000"/>
                </a:solidFill>
              </a:rPr>
              <a:t> complete this section of the application.</a:t>
            </a:r>
          </a:p>
        </p:txBody>
      </p:sp>
      <p:pic>
        <p:nvPicPr>
          <p:cNvPr id="20" name="Picture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281" y="1725045"/>
            <a:ext cx="50482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de 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004" y="240009"/>
            <a:ext cx="317203" cy="317203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V="1">
            <a:off x="4971897" y="4407273"/>
            <a:ext cx="0" cy="3305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510393" y="3381125"/>
            <a:ext cx="154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999909999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Right Arrow 67">
            <a:hlinkClick r:id="rId6" action="ppaction://hlinksldjump"/>
          </p:cNvPr>
          <p:cNvSpPr/>
          <p:nvPr/>
        </p:nvSpPr>
        <p:spPr bwMode="auto">
          <a:xfrm>
            <a:off x="4327673" y="6310193"/>
            <a:ext cx="701000" cy="547807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300" dirty="0" smtClean="0"/>
              <a:t>Next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2310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200"/>
                                  </p:stCondLst>
                                  <p:iterate type="lt">
                                    <p:tmPct val="22656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500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3096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5" grpId="0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6" b="5160"/>
          <a:stretch/>
        </p:blipFill>
        <p:spPr bwMode="auto">
          <a:xfrm>
            <a:off x="228600" y="838200"/>
            <a:ext cx="8762320" cy="31092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an </a:t>
            </a:r>
            <a:r>
              <a:rPr lang="en-US" dirty="0"/>
              <a:t>Enrollment Application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351" y="4807278"/>
            <a:ext cx="7685649" cy="523220"/>
          </a:xfrm>
          <a:prstGeom prst="rect">
            <a:avLst/>
          </a:prstGeom>
          <a:noFill/>
          <a:ln cmpd="sng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Block 2:  Indicate earliest date you treated any OWCP </a:t>
            </a:r>
            <a:r>
              <a:rPr lang="en-US" b="1" dirty="0" smtClean="0">
                <a:solidFill>
                  <a:srgbClr val="000000"/>
                </a:solidFill>
              </a:rPr>
              <a:t>beneficiary.</a:t>
            </a:r>
          </a:p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0467" y="3578145"/>
            <a:ext cx="1608133" cy="369332"/>
          </a:xfrm>
          <a:prstGeom prst="rect">
            <a:avLst/>
          </a:prstGeom>
          <a:noFill/>
          <a:ln cmpd="sng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Ex. 2/22/2015</a:t>
            </a:r>
          </a:p>
        </p:txBody>
      </p:sp>
      <p:pic>
        <p:nvPicPr>
          <p:cNvPr id="11" name="Slide 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" y="6172200"/>
            <a:ext cx="304800" cy="304800"/>
          </a:xfrm>
          <a:prstGeom prst="rect">
            <a:avLst/>
          </a:prstGeom>
        </p:spPr>
      </p:pic>
      <p:sp>
        <p:nvSpPr>
          <p:cNvPr id="13" name="Right Arrow 12">
            <a:hlinkClick r:id="rId6" action="ppaction://hlinksldjump"/>
          </p:cNvPr>
          <p:cNvSpPr/>
          <p:nvPr/>
        </p:nvSpPr>
        <p:spPr bwMode="auto">
          <a:xfrm>
            <a:off x="4002913" y="6310193"/>
            <a:ext cx="701000" cy="547807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300" dirty="0" smtClean="0"/>
              <a:t>Next</a:t>
            </a:r>
            <a:endParaRPr lang="en-US" sz="13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207827" y="3859809"/>
            <a:ext cx="304799" cy="8613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79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7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28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672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  <p:bldP spid="10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29767"/>
            <a:ext cx="8412480" cy="927785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Completing an Enrollment Application</a:t>
            </a:r>
            <a:br>
              <a:rPr lang="en-US" dirty="0" smtClean="0"/>
            </a:br>
            <a: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  <a:t>Provider </a:t>
            </a:r>
            <a:r>
              <a:rPr lang="en-US" sz="2200" dirty="0">
                <a:solidFill>
                  <a:srgbClr val="000000"/>
                </a:solidFill>
                <a:ea typeface="+mn-ea"/>
                <a:cs typeface="+mn-cs"/>
              </a:rPr>
              <a:t>Enrollment </a:t>
            </a:r>
            <a: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  <a:t>Form - U.S</a:t>
            </a:r>
            <a:r>
              <a:rPr lang="en-US" sz="2200" dirty="0">
                <a:solidFill>
                  <a:srgbClr val="000000"/>
                </a:solidFill>
                <a:ea typeface="+mn-ea"/>
                <a:cs typeface="+mn-cs"/>
              </a:rPr>
              <a:t>. Department of Labor</a:t>
            </a:r>
            <a:br>
              <a:rPr lang="en-US" sz="22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05244"/>
            <a:ext cx="8305800" cy="5343156"/>
          </a:xfrm>
          <a:ln>
            <a:noFill/>
          </a:ln>
        </p:spPr>
        <p:txBody>
          <a:bodyPr>
            <a:normAutofit/>
          </a:bodyPr>
          <a:lstStyle/>
          <a:p>
            <a:endParaRPr lang="en-US" sz="2200" dirty="0">
              <a:solidFill>
                <a:srgbClr val="000000"/>
              </a:solidFill>
              <a:ea typeface="+mj-ea"/>
              <a:cs typeface="+mj-cs"/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Practice </a:t>
            </a:r>
            <a:r>
              <a:rPr lang="en-US" b="1" dirty="0" smtClean="0">
                <a:solidFill>
                  <a:schemeClr val="tx1"/>
                </a:solidFill>
              </a:rPr>
              <a:t>Information    (Section 3)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practice types (Individual/Facility/Group), </a:t>
            </a:r>
            <a:r>
              <a:rPr lang="en-US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must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complete this section of the application.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10394" name="Object 103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347595"/>
              </p:ext>
            </p:extLst>
          </p:nvPr>
        </p:nvGraphicFramePr>
        <p:xfrm>
          <a:off x="495300" y="2286000"/>
          <a:ext cx="7930055" cy="1766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Document" r:id="rId5" imgW="6384434" imgH="1552437" progId="Word.Document.12">
                  <p:embed/>
                </p:oleObj>
              </mc:Choice>
              <mc:Fallback>
                <p:oleObj name="Document" r:id="rId5" imgW="6384434" imgH="15524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300" y="2286000"/>
                        <a:ext cx="7930055" cy="1766094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alpha val="8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966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800" y="4165599"/>
            <a:ext cx="8534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Box 3: The provider should type/print their practice name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4: The provider should type/print their practice physical address </a:t>
            </a:r>
            <a:r>
              <a:rPr lang="en-US" sz="1200" dirty="0">
                <a:solidFill>
                  <a:srgbClr val="3366FF"/>
                </a:solidFill>
              </a:rPr>
              <a:t>(</a:t>
            </a:r>
            <a:r>
              <a:rPr lang="en-US" sz="1200" b="1" dirty="0">
                <a:solidFill>
                  <a:srgbClr val="3366FF"/>
                </a:solidFill>
              </a:rPr>
              <a:t>P.O. Box is not acceptable - RTP</a:t>
            </a:r>
            <a:r>
              <a:rPr lang="en-US" sz="1200" dirty="0">
                <a:solidFill>
                  <a:srgbClr val="3366FF"/>
                </a:solidFill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5: The provider should type/print their practice city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6: The provider should type/print their practice state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7: The provider should type/print their zip code (all 9-digits)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8: The provider should type/print their practice phone number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        </a:t>
            </a:r>
            <a:r>
              <a:rPr lang="en-US" sz="1200" b="1" dirty="0">
                <a:solidFill>
                  <a:srgbClr val="000000"/>
                </a:solidFill>
              </a:rPr>
              <a:t>(Note: if the provider submits a cell phone # for the practice, the provider must submit a copy  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                       of their cell phone bill. The address on the bill MUST match the address in box 4)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* </a:t>
            </a:r>
            <a:r>
              <a:rPr lang="en-US" sz="1400" b="1" u="sng" dirty="0">
                <a:solidFill>
                  <a:srgbClr val="FF0000"/>
                </a:solidFill>
              </a:rPr>
              <a:t>If data is missing from any of these fields, the application will be Returned to the Provider (RTP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5" name="Slide 4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4800" y="6423124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3062" y="2435423"/>
            <a:ext cx="2057400" cy="3077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/>
              </a:rPr>
              <a:t>Provider Company </a:t>
            </a:r>
            <a:r>
              <a:rPr lang="en-US" sz="1400" dirty="0" err="1" smtClean="0">
                <a:solidFill>
                  <a:srgbClr val="3366FF"/>
                </a:solidFill>
                <a:effectLst/>
              </a:rPr>
              <a:t>Inc</a:t>
            </a:r>
            <a:endParaRPr lang="en-US" sz="1400" dirty="0">
              <a:solidFill>
                <a:srgbClr val="3366FF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862" y="3200400"/>
            <a:ext cx="1752600" cy="3077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/>
              </a:rPr>
              <a:t>999-999-9999</a:t>
            </a:r>
            <a:endParaRPr lang="en-US" sz="1400" dirty="0">
              <a:solidFill>
                <a:srgbClr val="3366FF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2100" y="2398811"/>
            <a:ext cx="2666999" cy="3077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/>
              </a:rPr>
              <a:t>4090 Corporate Street</a:t>
            </a:r>
            <a:endParaRPr lang="en-US" sz="1400" dirty="0">
              <a:solidFill>
                <a:srgbClr val="3366FF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9587" y="2743200"/>
            <a:ext cx="438150" cy="3077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/>
              </a:rPr>
              <a:t>FL</a:t>
            </a:r>
            <a:endParaRPr lang="en-US" sz="1400" dirty="0">
              <a:solidFill>
                <a:srgbClr val="3366FF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88200" y="2743200"/>
            <a:ext cx="889000" cy="3077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/>
              </a:rPr>
              <a:t>51551</a:t>
            </a:r>
            <a:endParaRPr lang="en-US" sz="1400" dirty="0">
              <a:solidFill>
                <a:srgbClr val="3366FF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1512" y="3203377"/>
            <a:ext cx="1377950" cy="3077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/>
              </a:rPr>
              <a:t>999-999-9999</a:t>
            </a:r>
            <a:endParaRPr lang="en-US" sz="1400" dirty="0">
              <a:solidFill>
                <a:srgbClr val="3366FF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7862" y="2816423"/>
            <a:ext cx="2058986" cy="3077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/>
              </a:rPr>
              <a:t>Corporate Town</a:t>
            </a:r>
            <a:endParaRPr lang="en-US" sz="1400" dirty="0">
              <a:solidFill>
                <a:srgbClr val="3366FF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3273623"/>
            <a:ext cx="2286000" cy="3077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3366FF"/>
                </a:solidFill>
                <a:effectLst/>
              </a:rPr>
              <a:t>Corporatexx@Corp.Com</a:t>
            </a:r>
            <a:endParaRPr lang="en-US" sz="1400" dirty="0">
              <a:solidFill>
                <a:srgbClr val="3366FF"/>
              </a:solidFill>
              <a:effectLst/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 bwMode="auto">
          <a:xfrm>
            <a:off x="4327673" y="6310193"/>
            <a:ext cx="701000" cy="547807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300" dirty="0" smtClean="0"/>
              <a:t>Next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9965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nodeType="withEffect">
                                  <p:stCondLst>
                                    <p:cond delay="23800"/>
                                  </p:stCondLst>
                                  <p:iterate type="wd">
                                    <p:tmPct val="2667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6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nodeType="withEffect">
                                  <p:stCondLst>
                                    <p:cond delay="24200"/>
                                  </p:stCondLst>
                                  <p:iterate type="wd">
                                    <p:tmPct val="6667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90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animClr clrSpc="rgb" dir="cw">
                                      <p:cBhvr>
                                        <p:cTn id="30" dur="90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31" dur="90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90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0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8402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4"/>
            <a:ext cx="8412480" cy="1232586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Completing an </a:t>
            </a:r>
            <a:r>
              <a:rPr lang="en-US" dirty="0"/>
              <a:t>Enrollment </a:t>
            </a:r>
            <a:r>
              <a:rPr lang="en-US" dirty="0" smtClean="0"/>
              <a:t>Application</a:t>
            </a:r>
            <a:br>
              <a:rPr lang="en-US" dirty="0" smtClean="0"/>
            </a:br>
            <a:r>
              <a:rPr lang="en-US" sz="2400" dirty="0">
                <a:solidFill>
                  <a:srgbClr val="000000"/>
                </a:solidFill>
              </a:rPr>
              <a:t>Provider Enrollment Form	 - U.S. Department of Labor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tx1"/>
                </a:solidFill>
              </a:rPr>
              <a:t>Providers </a:t>
            </a:r>
            <a:r>
              <a:rPr lang="en-US" sz="2000" b="1" dirty="0" smtClean="0">
                <a:solidFill>
                  <a:schemeClr val="tx1"/>
                </a:solidFill>
              </a:rPr>
              <a:t>MUST</a:t>
            </a:r>
            <a:r>
              <a:rPr lang="en-US" sz="2000" dirty="0" smtClean="0">
                <a:solidFill>
                  <a:schemeClr val="tx1"/>
                </a:solidFill>
              </a:rPr>
              <a:t> Select a Type of Practice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2895D5"/>
                </a:solidFill>
              </a:rPr>
              <a:t/>
            </a:r>
            <a:br>
              <a:rPr lang="en-US" dirty="0">
                <a:solidFill>
                  <a:srgbClr val="2895D5"/>
                </a:solidFill>
              </a:rPr>
            </a:b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033" y="405204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11082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rId6" action="ppaction://hlinksldjump"/>
          </p:cNvPr>
          <p:cNvSpPr/>
          <p:nvPr/>
        </p:nvSpPr>
        <p:spPr bwMode="auto">
          <a:xfrm>
            <a:off x="7951587" y="5429992"/>
            <a:ext cx="685800" cy="512064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/>
              <a:t>Next</a:t>
            </a:r>
            <a:endParaRPr lang="en-US" sz="1100" dirty="0"/>
          </a:p>
        </p:txBody>
      </p:sp>
      <p:pic>
        <p:nvPicPr>
          <p:cNvPr id="3" name="Slide 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37387" y="538346"/>
            <a:ext cx="241716" cy="24171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6995"/>
          <a:stretch/>
        </p:blipFill>
        <p:spPr bwMode="auto">
          <a:xfrm>
            <a:off x="7208322" y="3505200"/>
            <a:ext cx="1793174" cy="130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r="17869" b="6769"/>
          <a:stretch/>
        </p:blipFill>
        <p:spPr bwMode="auto">
          <a:xfrm>
            <a:off x="304800" y="2838532"/>
            <a:ext cx="7059309" cy="386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07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24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9346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oncorde.edu/wp-content/uploads/2015/10/M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965" y="1471612"/>
            <a:ext cx="1774942" cy="17049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990"/>
            <a:ext cx="8412480" cy="78775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Completing an </a:t>
            </a:r>
            <a:r>
              <a:rPr lang="en-US" dirty="0"/>
              <a:t>Enrollment </a:t>
            </a:r>
            <a:r>
              <a:rPr lang="en-US" dirty="0" smtClean="0"/>
              <a:t>Application</a:t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>Provider </a:t>
            </a:r>
            <a:r>
              <a:rPr lang="en-US" sz="2400" dirty="0">
                <a:solidFill>
                  <a:schemeClr val="tx1"/>
                </a:solidFill>
              </a:rPr>
              <a:t>Enrollment </a:t>
            </a:r>
            <a:r>
              <a:rPr lang="en-US" sz="2400" dirty="0" smtClean="0">
                <a:solidFill>
                  <a:schemeClr val="tx1"/>
                </a:solidFill>
              </a:rPr>
              <a:t>Form - U.S</a:t>
            </a:r>
            <a:r>
              <a:rPr lang="en-US" sz="2400" dirty="0">
                <a:solidFill>
                  <a:schemeClr val="tx1"/>
                </a:solidFill>
              </a:rPr>
              <a:t>. Department of Labor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231" y="1057830"/>
            <a:ext cx="8004176" cy="5257245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If the provider checked “a” for individual practice, they must complete boxes 11a through 12.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482" y="447742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360532"/>
              </p:ext>
            </p:extLst>
          </p:nvPr>
        </p:nvGraphicFramePr>
        <p:xfrm>
          <a:off x="1608219" y="2019300"/>
          <a:ext cx="5486400" cy="38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6400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Provider </a:t>
                      </a:r>
                      <a:r>
                        <a:rPr lang="en-US" sz="1200" b="0" spc="2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r>
                        <a:rPr lang="en-US" sz="1200" b="0" spc="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(Individual</a:t>
                      </a:r>
                      <a:r>
                        <a:rPr lang="en-US" sz="12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r>
                        <a:rPr lang="en-US" sz="1200" b="0" spc="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Facility) </a:t>
                      </a:r>
                      <a:r>
                        <a:rPr lang="en-US" sz="1200" b="0" spc="3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Please</a:t>
                      </a:r>
                      <a:r>
                        <a:rPr lang="en-US" sz="1200" b="0" spc="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see</a:t>
                      </a:r>
                      <a:r>
                        <a:rPr lang="en-US" sz="1200" b="0" spc="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attached</a:t>
                      </a:r>
                      <a:r>
                        <a:rPr lang="en-US" sz="1200" b="0" spc="2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listing</a:t>
                      </a:r>
                      <a:r>
                        <a:rPr lang="en-US" sz="1200" b="0" dirty="0">
                          <a:effectLst/>
                        </a:rPr>
                        <a:t>)</a:t>
                      </a:r>
                      <a:endParaRPr lang="en-US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348088" y="2324100"/>
            <a:ext cx="57150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37578" y="2019300"/>
            <a:ext cx="5715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759761"/>
              </p:ext>
            </p:extLst>
          </p:nvPr>
        </p:nvGraphicFramePr>
        <p:xfrm>
          <a:off x="1307606" y="2370084"/>
          <a:ext cx="5795963" cy="533399"/>
        </p:xfrm>
        <a:graphic>
          <a:graphicData uri="http://schemas.openxmlformats.org/drawingml/2006/table">
            <a:tbl>
              <a:tblPr firstRow="1" firstCol="1" bandRow="1"/>
              <a:tblGrid>
                <a:gridCol w="2214563"/>
                <a:gridCol w="3581400"/>
              </a:tblGrid>
              <a:tr h="5333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11a. Provider Type Code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11b. Provider Type Description (see attachment)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410684"/>
              </p:ext>
            </p:extLst>
          </p:nvPr>
        </p:nvGraphicFramePr>
        <p:xfrm>
          <a:off x="1327067" y="2909790"/>
          <a:ext cx="5791201" cy="484124"/>
        </p:xfrm>
        <a:graphic>
          <a:graphicData uri="http://schemas.openxmlformats.org/drawingml/2006/table">
            <a:tbl>
              <a:tblPr firstRow="1" firstCol="1" bandRow="1"/>
              <a:tblGrid>
                <a:gridCol w="5791201"/>
              </a:tblGrid>
              <a:tr h="381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11c. If you select "Other Provider" (96) or Non-Medical Vendor (53), please explain: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259795"/>
              </p:ext>
            </p:extLst>
          </p:nvPr>
        </p:nvGraphicFramePr>
        <p:xfrm>
          <a:off x="1343765" y="3452051"/>
          <a:ext cx="5791200" cy="495300"/>
        </p:xfrm>
        <a:graphic>
          <a:graphicData uri="http://schemas.openxmlformats.org/drawingml/2006/table">
            <a:tbl>
              <a:tblPr firstRow="1" firstCol="1" bandRow="1"/>
              <a:tblGrid>
                <a:gridCol w="5791200"/>
              </a:tblGrid>
              <a:tr h="4953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12. Tax ID:   (EIN or SSN)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53651" y="3907810"/>
            <a:ext cx="7895484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Block 11a: The provider should type or print their “provider type” code (numeric) as identified on  the list </a:t>
            </a:r>
            <a:r>
              <a:rPr lang="en-US" sz="1200" dirty="0">
                <a:solidFill>
                  <a:srgbClr val="FF0000"/>
                </a:solidFill>
              </a:rPr>
              <a:t>	</a:t>
            </a:r>
            <a:r>
              <a:rPr lang="en-US" sz="1200" dirty="0">
                <a:solidFill>
                  <a:srgbClr val="000000"/>
                </a:solidFill>
              </a:rPr>
              <a:t>attached to the application </a:t>
            </a:r>
            <a:r>
              <a:rPr lang="en-US" sz="2000" b="1" dirty="0">
                <a:solidFill>
                  <a:srgbClr val="FF0000"/>
                </a:solidFill>
              </a:rPr>
              <a:t>*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Block 11b:  The provider should type or print the description of the provider type code entered in box 11a.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.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Block 11c:  If the provider is an individual, and selected a provider type of either (96) – Other Provider, or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              (53) – Non Medical Vendor, the provider must type or print an explanation and a description of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              the services that will be performed. </a:t>
            </a:r>
            <a:r>
              <a:rPr lang="en-US" sz="2000" b="1" dirty="0">
                <a:solidFill>
                  <a:srgbClr val="FF0000"/>
                </a:solidFill>
              </a:rPr>
              <a:t>*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Block 12:   The provider should type or print their SSN or EIN as appropriate</a:t>
            </a:r>
            <a:r>
              <a:rPr lang="en-US" sz="1400" b="1" dirty="0">
                <a:solidFill>
                  <a:srgbClr val="FF0000"/>
                </a:solidFill>
              </a:rPr>
              <a:t>. </a:t>
            </a:r>
            <a:r>
              <a:rPr lang="en-US" b="1" dirty="0">
                <a:solidFill>
                  <a:srgbClr val="FF0000"/>
                </a:solidFill>
              </a:rPr>
              <a:t>*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              </a:t>
            </a:r>
            <a:r>
              <a:rPr lang="en-US" sz="1200" b="1" dirty="0">
                <a:solidFill>
                  <a:srgbClr val="000000"/>
                </a:solidFill>
              </a:rPr>
              <a:t>Note: If the provider is a sole proprietor they should use their SSN #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                            If the provider is an LLC, INC, etc., they should use their EIN #</a:t>
            </a:r>
          </a:p>
          <a:p>
            <a:r>
              <a:rPr lang="en-US" sz="1400" dirty="0">
                <a:solidFill>
                  <a:srgbClr val="FF0000"/>
                </a:solidFill>
              </a:rPr>
              <a:t>* </a:t>
            </a:r>
            <a:r>
              <a:rPr lang="en-US" sz="1400" b="1" u="sng" dirty="0">
                <a:solidFill>
                  <a:srgbClr val="FF0000"/>
                </a:solidFill>
              </a:rPr>
              <a:t>If data is missing from these fields, the application will be Returned to the Provider (RTP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6" name="Slide 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" y="6400800"/>
            <a:ext cx="153510" cy="153510"/>
          </a:xfrm>
          <a:prstGeom prst="rect">
            <a:avLst/>
          </a:prstGeom>
        </p:spPr>
      </p:pic>
      <p:pic>
        <p:nvPicPr>
          <p:cNvPr id="6147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319" y="6315075"/>
            <a:ext cx="7127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60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1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1000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5000" fill="hold" nodeType="withEffect">
                                  <p:stCondLst>
                                    <p:cond delay="9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07237" y="2895600"/>
            <a:ext cx="7315200" cy="1143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46" y="293274"/>
            <a:ext cx="8412480" cy="546785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Completing an </a:t>
            </a:r>
            <a:r>
              <a:rPr lang="en-US" sz="3100" dirty="0"/>
              <a:t>Enrollment </a:t>
            </a:r>
            <a:r>
              <a:rPr lang="en-US" sz="3100" dirty="0" smtClean="0"/>
              <a:t>Application</a:t>
            </a:r>
            <a:br>
              <a:rPr lang="en-US" sz="3100" dirty="0" smtClean="0"/>
            </a:br>
            <a:r>
              <a:rPr lang="en-US" sz="2400" dirty="0">
                <a:solidFill>
                  <a:srgbClr val="000000"/>
                </a:solidFill>
              </a:rPr>
              <a:t>Provider Enrollment Form - U.S. Department of Labor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60" y="1524000"/>
            <a:ext cx="8333105" cy="4367446"/>
          </a:xfrm>
          <a:noFill/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dirty="0">
                <a:solidFill>
                  <a:schemeClr val="tx1"/>
                </a:solidFill>
              </a:rPr>
              <a:t>the provider checked “a” for individual </a:t>
            </a:r>
            <a:r>
              <a:rPr lang="en-US" dirty="0" smtClean="0">
                <a:solidFill>
                  <a:schemeClr val="tx1"/>
                </a:solidFill>
              </a:rPr>
              <a:t>practice, </a:t>
            </a:r>
            <a:r>
              <a:rPr lang="en-US" dirty="0">
                <a:solidFill>
                  <a:schemeClr val="tx1"/>
                </a:solidFill>
              </a:rPr>
              <a:t>they must complete </a:t>
            </a:r>
            <a:r>
              <a:rPr lang="en-US" dirty="0" smtClean="0">
                <a:solidFill>
                  <a:schemeClr val="tx1"/>
                </a:solidFill>
              </a:rPr>
              <a:t>boxes 14a </a:t>
            </a:r>
            <a:r>
              <a:rPr lang="en-US" dirty="0">
                <a:solidFill>
                  <a:schemeClr val="tx1"/>
                </a:solidFill>
              </a:rPr>
              <a:t>through </a:t>
            </a:r>
            <a:r>
              <a:rPr lang="en-US" dirty="0" smtClean="0">
                <a:solidFill>
                  <a:schemeClr val="tx1"/>
                </a:solidFill>
              </a:rPr>
              <a:t>14e (License/Certification information).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92168"/>
              </p:ext>
            </p:extLst>
          </p:nvPr>
        </p:nvGraphicFramePr>
        <p:xfrm>
          <a:off x="1593850" y="3252788"/>
          <a:ext cx="59563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Document" r:id="rId5" imgW="5956144" imgH="352073" progId="Word.Document.12">
                  <p:embed/>
                </p:oleObj>
              </mc:Choice>
              <mc:Fallback>
                <p:oleObj name="Document" r:id="rId5" imgW="5956144" imgH="3520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3850" y="3252788"/>
                        <a:ext cx="595630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826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85565"/>
              </p:ext>
            </p:extLst>
          </p:nvPr>
        </p:nvGraphicFramePr>
        <p:xfrm>
          <a:off x="649014" y="2514600"/>
          <a:ext cx="7123386" cy="381000"/>
        </p:xfrm>
        <a:graphic>
          <a:graphicData uri="http://schemas.openxmlformats.org/drawingml/2006/table">
            <a:tbl>
              <a:tblPr firstRow="1" firstCol="1" bandRow="1"/>
              <a:tblGrid>
                <a:gridCol w="7123386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          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en-US" sz="12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License</a:t>
                      </a:r>
                      <a:r>
                        <a:rPr lang="en-US" sz="1200" spc="25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and/or</a:t>
                      </a:r>
                      <a:r>
                        <a:rPr lang="en-US" sz="1200" spc="18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Certification</a:t>
                      </a:r>
                      <a:r>
                        <a:rPr lang="en-US" sz="1200" spc="-25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required </a:t>
                      </a:r>
                      <a:r>
                        <a:rPr lang="en-US" sz="1200" spc="45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for</a:t>
                      </a:r>
                      <a:r>
                        <a:rPr lang="en-US" sz="1200" spc="145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all</a:t>
                      </a:r>
                      <a:r>
                        <a:rPr lang="en-US" sz="1200" spc="1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Applicants</a:t>
                      </a:r>
                      <a:r>
                        <a:rPr lang="en-US" sz="1200" spc="2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(Individual</a:t>
                      </a:r>
                      <a:r>
                        <a:rPr lang="en-US" sz="1200" spc="-2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for</a:t>
                      </a:r>
                      <a:r>
                        <a:rPr lang="en-US" sz="1200" spc="145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M.D. and</a:t>
                      </a:r>
                      <a:r>
                        <a:rPr lang="en-US" sz="1200" spc="9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D.O. only)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773678"/>
              </p:ext>
            </p:extLst>
          </p:nvPr>
        </p:nvGraphicFramePr>
        <p:xfrm>
          <a:off x="672662" y="2971800"/>
          <a:ext cx="7099738" cy="1023620"/>
        </p:xfrm>
        <a:graphic>
          <a:graphicData uri="http://schemas.openxmlformats.org/drawingml/2006/table">
            <a:tbl>
              <a:tblPr/>
              <a:tblGrid>
                <a:gridCol w="1308538"/>
                <a:gridCol w="1752600"/>
                <a:gridCol w="1600200"/>
                <a:gridCol w="1200302"/>
                <a:gridCol w="1149007"/>
                <a:gridCol w="89091"/>
              </a:tblGrid>
              <a:tr h="418465">
                <a:tc rowSpan="2">
                  <a:txBody>
                    <a:bodyPr/>
                    <a:lstStyle/>
                    <a:p>
                      <a:pPr marL="137795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14a.</a:t>
                      </a:r>
                      <a:r>
                        <a:rPr lang="en-US" sz="1200" spc="25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Name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46355" marR="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14b. License No./ State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79375" marR="0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14c. Current License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0010" marR="0">
                        <a:lnSpc>
                          <a:spcPts val="88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Expiration Date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7790" marR="164465">
                        <a:lnSpc>
                          <a:spcPct val="85000"/>
                        </a:lnSpc>
                        <a:spcBef>
                          <a:spcPts val="135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14d. Specialty Code(s)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7475" marR="0">
                        <a:lnSpc>
                          <a:spcPts val="96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14e.</a:t>
                      </a:r>
                      <a:r>
                        <a:rPr lang="en-US" sz="1200" spc="25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Certification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7475" marR="0">
                        <a:lnSpc>
                          <a:spcPts val="88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Expiration Date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B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B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4330262"/>
            <a:ext cx="88391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Block 14a: The provider should type/print their name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*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Block 14b: The provider should type/print their license number and issuing state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* </a:t>
            </a:r>
            <a:r>
              <a:rPr lang="en-US" sz="1400" b="1" dirty="0">
                <a:solidFill>
                  <a:srgbClr val="FF0000"/>
                </a:solidFill>
              </a:rPr>
              <a:t>BOTH must be on the application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Block 14c: The provider should type/print the license expiration date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*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Block 14d: The provider should type/print any specialty codes (List of specialty codes are at the end of the application)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Block 14e:  The provider should type/print the certification expiration date 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400" b="1" u="sng" dirty="0">
                <a:solidFill>
                  <a:srgbClr val="FF0000"/>
                </a:solidFill>
              </a:rPr>
              <a:t>If data is missing from these fields, the application will be Returned to the Provider (RTP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1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319" y="6315075"/>
            <a:ext cx="7127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lide 7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4800" y="6510337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9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971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70" y="162910"/>
            <a:ext cx="8412480" cy="57369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Completing </a:t>
            </a:r>
            <a:r>
              <a:rPr lang="en-US" sz="3100" dirty="0" smtClean="0"/>
              <a:t>an Enrollment Application</a:t>
            </a:r>
            <a:br>
              <a:rPr lang="en-US" sz="3100" dirty="0" smtClean="0"/>
            </a:br>
            <a:r>
              <a:rPr lang="en-US" sz="2400" dirty="0">
                <a:solidFill>
                  <a:srgbClr val="000000"/>
                </a:solidFill>
              </a:rPr>
              <a:t>Provider Enrollment Form - U.S. Department of Labor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13" y="1905000"/>
            <a:ext cx="8382000" cy="428403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n-US" altLang="en-US" sz="2400" b="1" dirty="0" smtClean="0"/>
          </a:p>
          <a:p>
            <a:endParaRPr lang="en-US" altLang="en-US" sz="2400" b="1" dirty="0"/>
          </a:p>
          <a:p>
            <a:endParaRPr lang="en-US" altLang="en-US" sz="2400" b="1" dirty="0" smtClean="0"/>
          </a:p>
          <a:p>
            <a:endParaRPr lang="en-US" sz="2200" dirty="0"/>
          </a:p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66" y="2034583"/>
            <a:ext cx="75064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332987"/>
              </p:ext>
            </p:extLst>
          </p:nvPr>
        </p:nvGraphicFramePr>
        <p:xfrm>
          <a:off x="635520" y="2349262"/>
          <a:ext cx="7543799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Document" r:id="rId6" imgW="6264837" imgH="1143787" progId="Word.Document.12">
                  <p:embed/>
                </p:oleObj>
              </mc:Choice>
              <mc:Fallback>
                <p:oleObj name="Document" r:id="rId6" imgW="6264837" imgH="11437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5520" y="2349262"/>
                        <a:ext cx="7543799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283660"/>
              </p:ext>
            </p:extLst>
          </p:nvPr>
        </p:nvGraphicFramePr>
        <p:xfrm>
          <a:off x="674413" y="2896128"/>
          <a:ext cx="7395095" cy="377059"/>
        </p:xfrm>
        <a:graphic>
          <a:graphicData uri="http://schemas.openxmlformats.org/drawingml/2006/table">
            <a:tbl>
              <a:tblPr firstRow="1" firstCol="1" bandRow="1"/>
              <a:tblGrid>
                <a:gridCol w="7395095"/>
              </a:tblGrid>
              <a:tr h="3770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16b. City                                                   </a:t>
                      </a: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16c. State   </a:t>
                      </a: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              16d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. Zip (9 digits)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273" name="Straight Connector 11272"/>
          <p:cNvCxnSpPr/>
          <p:nvPr/>
        </p:nvCxnSpPr>
        <p:spPr>
          <a:xfrm>
            <a:off x="3454920" y="2896128"/>
            <a:ext cx="0" cy="37705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75" name="Straight Connector 11274"/>
          <p:cNvCxnSpPr/>
          <p:nvPr/>
        </p:nvCxnSpPr>
        <p:spPr>
          <a:xfrm>
            <a:off x="5131320" y="2895600"/>
            <a:ext cx="0" cy="37705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281" name="Table 112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562"/>
              </p:ext>
            </p:extLst>
          </p:nvPr>
        </p:nvGraphicFramePr>
        <p:xfrm>
          <a:off x="669547" y="3311774"/>
          <a:ext cx="7307580" cy="269327"/>
        </p:xfrm>
        <a:graphic>
          <a:graphicData uri="http://schemas.openxmlformats.org/drawingml/2006/table">
            <a:tbl>
              <a:tblPr firstRow="1" firstCol="1" bandRow="1"/>
              <a:tblGrid>
                <a:gridCol w="7307580"/>
              </a:tblGrid>
              <a:tr h="2693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17. </a:t>
                      </a: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     I 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have completed a ACH Vendor Payment/Electronic Funds Transfer (EFT) form.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84" name="Rectangle 11283"/>
          <p:cNvSpPr/>
          <p:nvPr/>
        </p:nvSpPr>
        <p:spPr bwMode="auto">
          <a:xfrm>
            <a:off x="1016520" y="3340021"/>
            <a:ext cx="152400" cy="114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1286" name="Table 112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638700"/>
              </p:ext>
            </p:extLst>
          </p:nvPr>
        </p:nvGraphicFramePr>
        <p:xfrm>
          <a:off x="665736" y="3581928"/>
          <a:ext cx="7403771" cy="275590"/>
        </p:xfrm>
        <a:graphic>
          <a:graphicData uri="http://schemas.openxmlformats.org/drawingml/2006/table">
            <a:tbl>
              <a:tblPr firstRow="1" firstCol="1" bandRow="1"/>
              <a:tblGrid>
                <a:gridCol w="7403771"/>
              </a:tblGrid>
              <a:tr h="275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18. I am interested in billing electronically (check one</a:t>
                      </a: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):        P2P 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Link </a:t>
                      </a: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      EDI           Web 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Submission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8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470" y="3658128"/>
            <a:ext cx="1651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tangle 55"/>
          <p:cNvSpPr/>
          <p:nvPr/>
        </p:nvSpPr>
        <p:spPr bwMode="auto">
          <a:xfrm>
            <a:off x="4463913" y="3658128"/>
            <a:ext cx="152400" cy="114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6137686" y="3662096"/>
            <a:ext cx="152400" cy="114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6" y="3913300"/>
            <a:ext cx="7239000" cy="56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20" y="4482024"/>
            <a:ext cx="77464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>
            <a:stCxn id="11282" idx="1"/>
            <a:endCxn id="11282" idx="3"/>
          </p:cNvCxnSpPr>
          <p:nvPr/>
        </p:nvCxnSpPr>
        <p:spPr>
          <a:xfrm>
            <a:off x="635520" y="4710624"/>
            <a:ext cx="7746480" cy="0"/>
          </a:xfrm>
          <a:prstGeom prst="line">
            <a:avLst/>
          </a:prstGeom>
          <a:ln w="12700" cmpd="dbl">
            <a:solidFill>
              <a:schemeClr val="tx1">
                <a:alpha val="73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83119" y="1057168"/>
            <a:ext cx="7266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If the provider checked “a” for individual practice, they must complete boxes 16a through 18. </a:t>
            </a:r>
            <a:r>
              <a:rPr lang="en-US" sz="2000" b="1" dirty="0">
                <a:solidFill>
                  <a:srgbClr val="FF0000"/>
                </a:solidFill>
                <a:ea typeface="Calibri"/>
                <a:cs typeface="Arial" panose="020B0604020202020204" pitchFamily="34" charset="0"/>
              </a:rPr>
              <a:t>*</a:t>
            </a:r>
            <a:r>
              <a:rPr lang="en-US" sz="1400" b="1" u="sng" dirty="0">
                <a:solidFill>
                  <a:srgbClr val="FF0000"/>
                </a:solidFill>
              </a:rPr>
              <a:t>The provider MUST sign and date the enrollment application or it will be returned to provider and will NOT be processed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5520" y="4779043"/>
            <a:ext cx="8356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Box 15: This box is only for Black Lung providers who have a UMWA Health &amp; retirement Fund member #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16a: The provider should type/print address where they want the Remittance Advice to be sent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16b: The provider should type/print billing city if this is different from block # 5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16c: The provider should type/print billing state if this is different from block # 6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16d: The provider should type/print billing zip code (all nine digits), if this is different from block # 7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17:  The provider should check this box to indicate they have completed an ACH Vendor Payment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18: If the provider is interested in electronic billing they should check one of the 3 methods</a:t>
            </a: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162" y="2286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de 8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6040" y="6334791"/>
            <a:ext cx="287079" cy="287079"/>
          </a:xfrm>
          <a:prstGeom prst="rect">
            <a:avLst/>
          </a:prstGeom>
        </p:spPr>
      </p:pic>
      <p:pic>
        <p:nvPicPr>
          <p:cNvPr id="23" name="Picture 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68" y="6315075"/>
            <a:ext cx="7127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34199" y="4374375"/>
            <a:ext cx="147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Edwardian Script ITC" panose="030303020407070D0804" pitchFamily="66" charset="0"/>
              </a:rPr>
              <a:t>Coral Jakes,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MD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65941" y="4435930"/>
            <a:ext cx="1345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/24/2016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0" y="2560320"/>
            <a:ext cx="91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Same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2071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8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grpId="1" nodeType="withEffect">
                                  <p:stCondLst>
                                    <p:cond delay="24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200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2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200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12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3000" fill="hold" nodeType="withEffect">
                                  <p:stCondLst>
                                    <p:cond delay="5970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80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372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25" grpId="0"/>
      <p:bldP spid="26" grpId="0"/>
      <p:bldP spid="26" grpId="1"/>
    </p:bldLst>
  </p:timing>
</p:sld>
</file>

<file path=ppt/theme/theme1.xml><?xml version="1.0" encoding="utf-8"?>
<a:theme xmlns:a="http://schemas.openxmlformats.org/drawingml/2006/main" name="Xerox">
  <a:themeElements>
    <a:clrScheme name="Xerox Blue 2013">
      <a:dk1>
        <a:srgbClr val="000000"/>
      </a:dk1>
      <a:lt1>
        <a:srgbClr val="FFFFFF"/>
      </a:lt1>
      <a:dk2>
        <a:srgbClr val="34BCBA"/>
      </a:dk2>
      <a:lt2>
        <a:srgbClr val="6DAF3D"/>
      </a:lt2>
      <a:accent1>
        <a:srgbClr val="2895D5"/>
      </a:accent1>
      <a:accent2>
        <a:srgbClr val="7053AA"/>
      </a:accent2>
      <a:accent3>
        <a:srgbClr val="9B2583"/>
      </a:accent3>
      <a:accent4>
        <a:srgbClr val="E64BA2"/>
      </a:accent4>
      <a:accent5>
        <a:srgbClr val="E67600"/>
      </a:accent5>
      <a:accent6>
        <a:srgbClr val="FD9F13"/>
      </a:accent6>
      <a:hlink>
        <a:srgbClr val="2895D5"/>
      </a:hlink>
      <a:folHlink>
        <a:srgbClr val="6667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1063</Words>
  <Application>Microsoft Office PowerPoint</Application>
  <PresentationFormat>On-screen Show (4:3)</PresentationFormat>
  <Paragraphs>165</Paragraphs>
  <Slides>11</Slides>
  <Notes>0</Notes>
  <HiddenSlides>0</HiddenSlides>
  <MMClips>10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Xerox</vt:lpstr>
      <vt:lpstr>Document</vt:lpstr>
      <vt:lpstr>How to Complete a Provider Enrollment Application</vt:lpstr>
      <vt:lpstr>PowerPoint Presentation</vt:lpstr>
      <vt:lpstr>Completing an Enrollment Application   Provider Enrollment Form - U.S. Department of Labor     </vt:lpstr>
      <vt:lpstr>Completing an Enrollment Application</vt:lpstr>
      <vt:lpstr>Completing an Enrollment Application Provider Enrollment Form - U.S. Department of Labor   </vt:lpstr>
      <vt:lpstr>Completing an Enrollment Application Provider Enrollment Form  - U.S. Department of Labor Providers MUST Select a Type of Practice   </vt:lpstr>
      <vt:lpstr>Completing an Enrollment Application Provider Enrollment Form - U.S. Department of Labor </vt:lpstr>
      <vt:lpstr>Completing an Enrollment Application Provider Enrollment Form - U.S. Department of Labor  </vt:lpstr>
      <vt:lpstr>Completing an Enrollment Application Provider Enrollment Form - U.S. Department of Labor  </vt:lpstr>
      <vt:lpstr>Submitting an Enrollment Application Provider Enrollment Form - U.S. Department of Labor  </vt:lpstr>
      <vt:lpstr>PowerPoint Presentation</vt:lpstr>
    </vt:vector>
  </TitlesOfParts>
  <Company>US Department of Labor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Leeper, Marci L - OWCP</dc:creator>
  <cp:lastModifiedBy>WILLIAMS, APRIL </cp:lastModifiedBy>
  <cp:revision>55</cp:revision>
  <dcterms:created xsi:type="dcterms:W3CDTF">2016-02-15T18:03:55Z</dcterms:created>
  <dcterms:modified xsi:type="dcterms:W3CDTF">2016-03-08T01:04:19Z</dcterms:modified>
</cp:coreProperties>
</file>