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2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7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4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6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41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800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5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48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18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13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18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65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60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2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867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421559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63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59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19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56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2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41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0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14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82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95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google.com/url?sa=i&amp;rct=j&amp;q=&amp;esrc=s&amp;source=images&amp;cd=&amp;cad=rja&amp;uact=8&amp;ved=0ahUKEwi6vJHH7q_LAhWE_R4KHZXjCd0QjRwIBw&amp;url=http://www.weighforward.info/our-program/the-packages/&amp;bvm=bv.116274245,d.dmo&amp;psig=AFQjCNGwGxoBVyHURysDz0bmt3NYqcJ3jA&amp;ust=1457484368179506" TargetMode="Externa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0.jpeg"/><Relationship Id="rId5" Type="http://schemas.openxmlformats.org/officeDocument/2006/relationships/hyperlink" Target="http://www.google.com/url?sa=i&amp;rct=j&amp;q=&amp;esrc=s&amp;source=images&amp;cd=&amp;cad=rja&amp;uact=8&amp;ved=0ahUKEwiO2IGCh6_LAhVLaD4KHU9oAwEQjRwIBw&amp;url=http://www.summonsresponse.com/blog/tag/forms-to-answer-a-summons/&amp;bvm=bv.116274245,d.dmo&amp;psig=AFQjCNG_xxSFDkZW7DRmI0l2Jm_JkaRseQ&amp;ust=1457456555849614" TargetMode="Externa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audio" Target="../media/media4.wma"/><Relationship Id="rId7" Type="http://schemas.openxmlformats.org/officeDocument/2006/relationships/package" Target="../embeddings/Microsoft_Word_Document1.docx"/><Relationship Id="rId2" Type="http://schemas.microsoft.com/office/2007/relationships/media" Target="../media/media4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3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3.xml"/><Relationship Id="rId7" Type="http://schemas.openxmlformats.org/officeDocument/2006/relationships/slide" Target="slide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emf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1.png"/><Relationship Id="rId5" Type="http://schemas.openxmlformats.org/officeDocument/2006/relationships/image" Target="../media/image22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13" Type="http://schemas.openxmlformats.org/officeDocument/2006/relationships/slide" Target="slide9.xml"/><Relationship Id="rId3" Type="http://schemas.openxmlformats.org/officeDocument/2006/relationships/audio" Target="../media/media7.wma"/><Relationship Id="rId7" Type="http://schemas.openxmlformats.org/officeDocument/2006/relationships/image" Target="../media/image31.emf"/><Relationship Id="rId12" Type="http://schemas.openxmlformats.org/officeDocument/2006/relationships/image" Target="../media/image34.emf"/><Relationship Id="rId2" Type="http://schemas.microsoft.com/office/2007/relationships/media" Target="../media/media7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image" Target="../media/image33.emf"/><Relationship Id="rId5" Type="http://schemas.openxmlformats.org/officeDocument/2006/relationships/image" Target="../media/image22.jpe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jpeg"/><Relationship Id="rId12" Type="http://schemas.openxmlformats.org/officeDocument/2006/relationships/image" Target="../media/image39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7.emf"/><Relationship Id="rId11" Type="http://schemas.openxmlformats.org/officeDocument/2006/relationships/slide" Target="slide10.xml"/><Relationship Id="rId5" Type="http://schemas.openxmlformats.org/officeDocument/2006/relationships/image" Target="../media/image36.png"/><Relationship Id="rId10" Type="http://schemas.openxmlformats.org/officeDocument/2006/relationships/hyperlink" Target="http://www.google.com/url?sa=i&amp;rct=j&amp;q=&amp;esrc=s&amp;source=images&amp;cd=&amp;cad=rja&amp;uact=8&amp;ved=0ahUKEwjy-dPTvbHLAhWJ4SYKHSTEDxQQjRwIBw&amp;url=http%3A%2F%2Fwww.iconarchive.com%2Ftag%2Fprint&amp;psig=AFQjCNFr7rx9tBB2ay86WCqkae-oiH5ZLw&amp;ust=1457539907287286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458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6766560" cy="155448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GROUP PROVIDER(S)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 bwMode="auto">
          <a:xfrm>
            <a:off x="3962400" y="6388925"/>
            <a:ext cx="1066800" cy="381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Begin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4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6991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Submitting 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7082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de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493706"/>
            <a:ext cx="304800" cy="304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122410"/>
            <a:ext cx="8412480" cy="167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chemeClr val="tx1"/>
                </a:solidFill>
              </a:rPr>
              <a:t>Once the enrollment application is completed, the provider will mail the application to the appropriate program shown below. </a:t>
            </a:r>
            <a:r>
              <a:rPr lang="en-US" sz="1700" b="1" dirty="0" smtClean="0">
                <a:solidFill>
                  <a:schemeClr val="tx1"/>
                </a:solidFill>
              </a:rPr>
              <a:t>The completed enrollment form must be accompanied by a completed ACH Vendor Payment Information Form or it will be returned to the provider.</a:t>
            </a:r>
          </a:p>
          <a:p>
            <a:endParaRPr lang="en-US" sz="1700" dirty="0" smtClean="0">
              <a:solidFill>
                <a:schemeClr val="tx1"/>
              </a:solidFill>
            </a:endParaRPr>
          </a:p>
          <a:p>
            <a:endParaRPr lang="en-US" sz="1700" dirty="0" smtClean="0"/>
          </a:p>
          <a:p>
            <a:endParaRPr lang="en-US" sz="17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67116"/>
              </p:ext>
            </p:extLst>
          </p:nvPr>
        </p:nvGraphicFramePr>
        <p:xfrm>
          <a:off x="1653540" y="2350614"/>
          <a:ext cx="5410200" cy="3899588"/>
        </p:xfrm>
        <a:graphic>
          <a:graphicData uri="http://schemas.openxmlformats.org/drawingml/2006/table">
            <a:tbl>
              <a:tblPr firstRow="1" firstCol="1" bandRow="1"/>
              <a:tblGrid>
                <a:gridCol w="1791132"/>
                <a:gridCol w="1840204"/>
                <a:gridCol w="1778864"/>
              </a:tblGrid>
              <a:tr h="1042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Federal Employees’ Compensation Act (FECA)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Black Lung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Energy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OWCP/FECA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DCMWC/Black Lung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DEEOIC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5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1-844-493-1966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1-800-638-7202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1-866-272-2682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>
            <a:hlinkClick r:id="" action="ppaction://hlinkshowjump?jump=endshow"/>
          </p:cNvPr>
          <p:cNvSpPr txBox="1"/>
          <p:nvPr/>
        </p:nvSpPr>
        <p:spPr>
          <a:xfrm>
            <a:off x="3887152" y="6339817"/>
            <a:ext cx="609600" cy="3077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10640" y="2322040"/>
            <a:ext cx="6019800" cy="3983381"/>
          </a:xfrm>
          <a:prstGeom prst="rect">
            <a:avLst/>
          </a:prstGeom>
          <a:gradFill>
            <a:gsLst>
              <a:gs pos="100000">
                <a:schemeClr val="bg1"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395408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://weighforward.info/wp-content/uploads/2014/05/complete-img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89" y="3105021"/>
            <a:ext cx="1762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9109" y="3514088"/>
            <a:ext cx="7765289" cy="4770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Complete the ACH Vendor Payment Form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5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4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6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6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761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uild="p"/>
      <p:bldP spid="9" grpId="0" animBg="1"/>
      <p:bldP spid="10" grpId="0" animBg="1"/>
      <p:bldP spid="10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4" action="ppaction://hlinksldjump"/>
          </p:cNvPr>
          <p:cNvSpPr/>
          <p:nvPr/>
        </p:nvSpPr>
        <p:spPr bwMode="auto">
          <a:xfrm>
            <a:off x="4073236" y="6173708"/>
            <a:ext cx="1066800" cy="599358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  <p:pic>
        <p:nvPicPr>
          <p:cNvPr id="4100" name="Picture 4" descr="http://www.summonsresponse.com/blog/wp-content/uploads/2012/01/Paperwork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9" y="1796555"/>
            <a:ext cx="2819401" cy="1870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636" y="121732"/>
            <a:ext cx="9144000" cy="59785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wrap="square" lIns="36576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The Purpose </a:t>
            </a:r>
            <a:r>
              <a:rPr lang="en-US" sz="2500" dirty="0"/>
              <a:t>of the Enrollment </a:t>
            </a:r>
            <a:r>
              <a:rPr lang="en-US" sz="2500" dirty="0" smtClean="0"/>
              <a:t>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Complete an Application for </a:t>
            </a:r>
            <a:r>
              <a:rPr lang="en-US" sz="2500" dirty="0" smtClean="0"/>
              <a:t>a Group</a:t>
            </a: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What Types of Credentials are </a:t>
            </a:r>
            <a:r>
              <a:rPr lang="en-US" sz="2500" dirty="0" smtClean="0"/>
              <a:t>Required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submit your </a:t>
            </a:r>
            <a:r>
              <a:rPr lang="en-US" sz="2500" dirty="0" smtClean="0"/>
              <a:t>Provider Enrollment 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</p:txBody>
      </p:sp>
      <p:pic>
        <p:nvPicPr>
          <p:cNvPr id="7" name="Slide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6466952"/>
            <a:ext cx="304800" cy="304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536" y="304800"/>
            <a:ext cx="8458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606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04951"/>
            <a:ext cx="8412480" cy="97800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Enrollment Application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Form - U.S. Department of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Labor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41" y="1686871"/>
            <a:ext cx="8305800" cy="2545059"/>
          </a:xfrm>
          <a:ln cmpd="thickThin"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Provider Enrollment </a:t>
            </a:r>
            <a:r>
              <a:rPr lang="en-US" dirty="0" smtClean="0">
                <a:solidFill>
                  <a:schemeClr val="tx1"/>
                </a:solidFill>
              </a:rPr>
              <a:t>Form							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r>
              <a:rPr lang="en-US" sz="1000" dirty="0" smtClean="0">
                <a:solidFill>
                  <a:schemeClr val="tx1"/>
                </a:solidFill>
              </a:rPr>
              <a:t>Please </a:t>
            </a:r>
            <a:r>
              <a:rPr lang="en-US" sz="1000" dirty="0">
                <a:solidFill>
                  <a:schemeClr val="tx1"/>
                </a:solidFill>
              </a:rPr>
              <a:t>refer to instructions for completing this form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65" y="304800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311572" y="2516322"/>
            <a:ext cx="2285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OMB Number 1240-0021</a:t>
            </a:r>
          </a:p>
          <a:p>
            <a:r>
              <a:rPr lang="en-US" sz="900" dirty="0">
                <a:solidFill>
                  <a:srgbClr val="000000"/>
                </a:solidFill>
              </a:rPr>
              <a:t>Expires: 1/31/2013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4182" y="204080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U.S. Department of Labor  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Office of Workers’ Compensation Programs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95359"/>
              </p:ext>
            </p:extLst>
          </p:nvPr>
        </p:nvGraphicFramePr>
        <p:xfrm>
          <a:off x="533400" y="3008367"/>
          <a:ext cx="8153400" cy="121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5022"/>
                <a:gridCol w="40283"/>
                <a:gridCol w="2428095"/>
              </a:tblGrid>
              <a:tr h="463936">
                <a:tc>
                  <a:txBody>
                    <a:bodyPr/>
                    <a:lstStyle/>
                    <a:p>
                      <a:pPr marL="4381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Provider 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970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Effective Date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73">
                <a:tc gridSpan="3">
                  <a:txBody>
                    <a:bodyPr/>
                    <a:lstStyle/>
                    <a:p>
                      <a:pPr marL="2831465" marR="2929255" algn="ctr">
                        <a:lnSpc>
                          <a:spcPct val="115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FOR</a:t>
                      </a:r>
                      <a:r>
                        <a:rPr lang="en-US" sz="950" spc="-10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DOL</a:t>
                      </a:r>
                      <a:r>
                        <a:rPr lang="en-US" sz="950" spc="145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USE</a:t>
                      </a:r>
                      <a:r>
                        <a:rPr lang="en-US" sz="950" spc="-50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ONLY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390">
                <a:tc gridSpan="2">
                  <a:txBody>
                    <a:bodyPr/>
                    <a:lstStyle/>
                    <a:p>
                      <a:pPr marL="133350" marR="0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3848100" algn="l"/>
                          <a:tab pos="4902200" algn="l"/>
                        </a:tabLst>
                      </a:pPr>
                      <a:r>
                        <a:rPr lang="en-US" sz="900" dirty="0">
                          <a:effectLst/>
                        </a:rPr>
                        <a:t>1.  </a:t>
                      </a:r>
                      <a:r>
                        <a:rPr lang="en-US" sz="900" spc="14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Are you applying for a new enrollment or updating your record?	New enrollment	Update</a:t>
                      </a:r>
                      <a:endParaRPr lang="en-US" sz="1100" dirty="0">
                        <a:effectLst/>
                      </a:endParaRPr>
                    </a:p>
                    <a:p>
                      <a:pPr marL="342265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 update, enter Provider Number or Employer Identification Number (EIN):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2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900" dirty="0">
                          <a:effectLst/>
                        </a:rPr>
                        <a:t>1a. Program	</a:t>
                      </a:r>
                      <a:r>
                        <a:rPr lang="en-US" sz="900" dirty="0" smtClean="0">
                          <a:effectLst/>
                        </a:rPr>
                        <a:t>FECA          Black </a:t>
                      </a:r>
                      <a:r>
                        <a:rPr lang="en-US" sz="900" dirty="0">
                          <a:effectLst/>
                        </a:rPr>
                        <a:t>Lung	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36830" marR="0">
                        <a:lnSpc>
                          <a:spcPct val="12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900" dirty="0" smtClean="0">
                          <a:effectLst/>
                        </a:rPr>
                        <a:t>                              </a:t>
                      </a:r>
                      <a:r>
                        <a:rPr lang="en-US" sz="900" dirty="0" smtClean="0">
                          <a:effectLst/>
                        </a:rPr>
                        <a:t>   Energy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3180" y="4261454"/>
            <a:ext cx="8293620" cy="1938992"/>
          </a:xfrm>
          <a:prstGeom prst="rect">
            <a:avLst/>
          </a:prstGeom>
          <a:noFill/>
          <a:ln w="158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Block 1: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Indicate whether this form is being used for a new enrollment, or to update an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existing enrollment record.</a:t>
            </a:r>
          </a:p>
          <a:p>
            <a:r>
              <a:rPr lang="en-US" sz="1200" b="1" i="1" u="sng" dirty="0">
                <a:solidFill>
                  <a:srgbClr val="000000"/>
                </a:solidFill>
              </a:rPr>
              <a:t>Note: If the form is being submitted to update your record, enter your Provider Number or Employer Identification Number.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Block 1a:  </a:t>
            </a:r>
            <a:r>
              <a:rPr lang="en-US" sz="1200" dirty="0">
                <a:solidFill>
                  <a:srgbClr val="000000"/>
                </a:solidFill>
              </a:rPr>
              <a:t>Check the program in which you want to enroll as a provider.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1" i="1" u="sng" dirty="0">
                <a:solidFill>
                  <a:srgbClr val="000000"/>
                </a:solidFill>
              </a:rPr>
              <a:t>Note: If the provider wants to enroll in additional programs, a separate application is required for each program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85138" y="3027917"/>
            <a:ext cx="0" cy="3810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2021" y="3744395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7612" y="3751080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3082" y="3733800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7663" y="3733800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8063" y="3950198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032938" y="3691803"/>
            <a:ext cx="0" cy="5401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667434"/>
            <a:ext cx="878695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2895D5"/>
                </a:solidFill>
              </a:rPr>
              <a:t>	</a:t>
            </a:r>
            <a:endParaRPr lang="en-US" b="1" u="sng" dirty="0">
              <a:solidFill>
                <a:srgbClr val="000000"/>
              </a:solidFill>
            </a:endParaRPr>
          </a:p>
          <a:p>
            <a:r>
              <a:rPr lang="en-US" b="1" u="sng" dirty="0">
                <a:solidFill>
                  <a:srgbClr val="000000"/>
                </a:solidFill>
              </a:rPr>
              <a:t>All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practice types (Individual/Facility/Group), </a:t>
            </a:r>
            <a:r>
              <a:rPr lang="en-US" b="1" u="sng" dirty="0">
                <a:solidFill>
                  <a:srgbClr val="000000"/>
                </a:solidFill>
              </a:rPr>
              <a:t>must</a:t>
            </a:r>
            <a:r>
              <a:rPr lang="en-US" dirty="0">
                <a:solidFill>
                  <a:srgbClr val="000000"/>
                </a:solidFill>
              </a:rPr>
              <a:t> complete this section of the application.</a:t>
            </a: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99" y="1871188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de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7807" y="329499"/>
            <a:ext cx="152400" cy="1524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6387299" y="4025703"/>
            <a:ext cx="358077" cy="158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965510" y="4041584"/>
            <a:ext cx="0" cy="330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36090" y="3008367"/>
            <a:ext cx="154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999909999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ight Arrow 28">
            <a:hlinkClick r:id="rId6" action="ppaction://hlinksldjump"/>
          </p:cNvPr>
          <p:cNvSpPr/>
          <p:nvPr/>
        </p:nvSpPr>
        <p:spPr bwMode="auto">
          <a:xfrm>
            <a:off x="4327673" y="6310193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319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4000"/>
                                  </p:stCondLst>
                                  <p:iterate type="lt">
                                    <p:tmPct val="226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287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28600"/>
            <a:ext cx="8412480" cy="1005840"/>
          </a:xfrm>
        </p:spPr>
        <p:txBody>
          <a:bodyPr/>
          <a:lstStyle/>
          <a:p>
            <a:r>
              <a:rPr lang="en-US" dirty="0" smtClean="0"/>
              <a:t>Completing an </a:t>
            </a:r>
            <a:r>
              <a:rPr lang="en-US" dirty="0"/>
              <a:t>Enrollment Application</a:t>
            </a:r>
          </a:p>
        </p:txBody>
      </p:sp>
      <p:pic>
        <p:nvPicPr>
          <p:cNvPr id="3" name="Slide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6" b="5160"/>
          <a:stretch/>
        </p:blipFill>
        <p:spPr bwMode="auto">
          <a:xfrm>
            <a:off x="228600" y="838200"/>
            <a:ext cx="8762320" cy="31092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6351" y="4807278"/>
            <a:ext cx="7685649" cy="523220"/>
          </a:xfrm>
          <a:prstGeom prst="rect">
            <a:avLst/>
          </a:prstGeom>
          <a:noFill/>
          <a:ln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2:  Indicate earliest date you treated any OWCP </a:t>
            </a:r>
            <a:r>
              <a:rPr lang="en-US" b="1" dirty="0" smtClean="0">
                <a:solidFill>
                  <a:srgbClr val="000000"/>
                </a:solidFill>
              </a:rPr>
              <a:t>beneficiary.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0467" y="3578145"/>
            <a:ext cx="1608133" cy="369332"/>
          </a:xfrm>
          <a:prstGeom prst="rect">
            <a:avLst/>
          </a:prstGeom>
          <a:noFill/>
          <a:ln cmpd="sng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Ex. 2/22/2015</a:t>
            </a:r>
          </a:p>
        </p:txBody>
      </p:sp>
      <p:sp>
        <p:nvSpPr>
          <p:cNvPr id="15" name="Right Arrow 14">
            <a:hlinkClick r:id="rId6" action="ppaction://hlinksldjump"/>
          </p:cNvPr>
          <p:cNvSpPr/>
          <p:nvPr/>
        </p:nvSpPr>
        <p:spPr bwMode="auto">
          <a:xfrm>
            <a:off x="4002913" y="6310193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207827" y="3859809"/>
            <a:ext cx="304799" cy="861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repeatCount="3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22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668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92778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Completing an Enrollment Application</a:t>
            </a:r>
            <a:br>
              <a:rPr lang="en-US" dirty="0" smtClean="0"/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Form - U.S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. Department of Labor</a:t>
            </a:r>
            <a:b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7660"/>
            <a:ext cx="8305800" cy="5343156"/>
          </a:xfrm>
          <a:ln>
            <a:noFill/>
          </a:ln>
        </p:spPr>
        <p:txBody>
          <a:bodyPr>
            <a:normAutofit/>
          </a:bodyPr>
          <a:lstStyle/>
          <a:p>
            <a:endParaRPr lang="en-US" sz="2200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Practice </a:t>
            </a:r>
            <a:r>
              <a:rPr lang="en-US" dirty="0" smtClean="0">
                <a:solidFill>
                  <a:schemeClr val="tx1"/>
                </a:solidFill>
              </a:rPr>
              <a:t>Information (Section 3)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types (Individual/Facility/Group), </a:t>
            </a:r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complete this section of the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966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de 4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59224" y="6324600"/>
            <a:ext cx="304800" cy="3048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01889"/>
              </p:ext>
            </p:extLst>
          </p:nvPr>
        </p:nvGraphicFramePr>
        <p:xfrm>
          <a:off x="431800" y="2241153"/>
          <a:ext cx="7930055" cy="176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7" imgW="6384434" imgH="1552437" progId="Word.Document.12">
                  <p:embed/>
                </p:oleObj>
              </mc:Choice>
              <mc:Fallback>
                <p:oleObj name="Document" r:id="rId7" imgW="6384434" imgH="1552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800" y="2241153"/>
                        <a:ext cx="7930055" cy="1766094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alpha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8300" y="4120752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3: The provider should type/print their practice name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4: The provider should type/print their practice physical address 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b="1" dirty="0">
                <a:solidFill>
                  <a:srgbClr val="3366FF"/>
                </a:solidFill>
              </a:rPr>
              <a:t>P.O. Box is not acceptable - RTP</a:t>
            </a:r>
            <a:r>
              <a:rPr lang="en-US" sz="1200" dirty="0">
                <a:solidFill>
                  <a:srgbClr val="3366FF"/>
                </a:solidFill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5: The provider should type/print their practice city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6: The provider should type/print their practice state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7: The provider should type/print their zip code (all 9-digits)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8: The provider should type/print their practice phone number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</a:t>
            </a:r>
            <a:r>
              <a:rPr lang="en-US" sz="1200" b="1" dirty="0">
                <a:solidFill>
                  <a:srgbClr val="000000"/>
                </a:solidFill>
              </a:rPr>
              <a:t>(Note: if the provider submits a cell phone # for the practice, the provider must submit a copy 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                   of their cell phone bill. The address on the bill MUST match the address in box 4)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any of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9562" y="2390576"/>
            <a:ext cx="20574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Provider Company </a:t>
            </a:r>
            <a:r>
              <a:rPr lang="en-US" sz="1400" dirty="0" err="1" smtClean="0">
                <a:solidFill>
                  <a:srgbClr val="3366FF"/>
                </a:solidFill>
                <a:effectLst/>
              </a:rPr>
              <a:t>Inc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0362" y="3155553"/>
            <a:ext cx="17526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999-999-9999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8600" y="2353964"/>
            <a:ext cx="2666999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4090 Corporate Street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6087" y="2698353"/>
            <a:ext cx="43815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FL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4700" y="2698353"/>
            <a:ext cx="8890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51551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8012" y="3158530"/>
            <a:ext cx="137795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999-999-9999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362" y="2771576"/>
            <a:ext cx="2058986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Corporate Town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7700" y="3228776"/>
            <a:ext cx="22860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Corporate0x@Corp.Com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 bwMode="auto">
          <a:xfrm>
            <a:off x="4076382" y="6221594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729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23800"/>
                                  </p:stCondLst>
                                  <p:iterate type="wd">
                                    <p:tmPct val="2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6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24200"/>
                                  </p:stCondLst>
                                  <p:iterate type="wd">
                                    <p:tmPct val="6667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9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30" dur="9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1" dur="9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9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4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3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4"/>
            <a:ext cx="8412480" cy="123258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Providers </a:t>
            </a:r>
            <a:r>
              <a:rPr lang="en-US" sz="2000" b="1" dirty="0" smtClean="0">
                <a:solidFill>
                  <a:schemeClr val="tx1"/>
                </a:solidFill>
              </a:rPr>
              <a:t>MUST</a:t>
            </a:r>
            <a:r>
              <a:rPr lang="en-US" sz="2000" dirty="0" smtClean="0">
                <a:solidFill>
                  <a:schemeClr val="tx1"/>
                </a:solidFill>
              </a:rPr>
              <a:t> Select a Type of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2895D5"/>
                </a:solidFill>
              </a:rPr>
              <a:t/>
            </a:r>
            <a:br>
              <a:rPr lang="en-US" dirty="0">
                <a:solidFill>
                  <a:srgbClr val="2895D5"/>
                </a:solidFill>
              </a:rPr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33" y="405204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37960"/>
            <a:ext cx="5867401" cy="33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de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0669" y="544904"/>
            <a:ext cx="228600" cy="228600"/>
          </a:xfrm>
          <a:prstGeom prst="rect">
            <a:avLst/>
          </a:prstGeom>
        </p:spPr>
      </p:pic>
      <p:sp>
        <p:nvSpPr>
          <p:cNvPr id="9" name="Right Arrow 8">
            <a:hlinkClick r:id="rId7" action="ppaction://hlinksldjump"/>
          </p:cNvPr>
          <p:cNvSpPr/>
          <p:nvPr/>
        </p:nvSpPr>
        <p:spPr bwMode="auto">
          <a:xfrm>
            <a:off x="7789669" y="5562600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8" y="1335024"/>
            <a:ext cx="81108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6995"/>
          <a:stretch/>
        </p:blipFill>
        <p:spPr bwMode="auto">
          <a:xfrm>
            <a:off x="7361061" y="3357075"/>
            <a:ext cx="1793174" cy="13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17869" b="6769"/>
          <a:stretch/>
        </p:blipFill>
        <p:spPr bwMode="auto">
          <a:xfrm>
            <a:off x="457539" y="2743200"/>
            <a:ext cx="6900664" cy="38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38200" y="5105400"/>
            <a:ext cx="5867400" cy="914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075" name="Picture 3" descr="C:\Users\11004070\AppData\Local\Microsoft\Windows\Temporary Internet Files\Content.IE5\KSJV32ZJ\600px-Red_check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400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400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43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6995"/>
          <a:stretch/>
        </p:blipFill>
        <p:spPr bwMode="auto">
          <a:xfrm>
            <a:off x="2032258" y="2209800"/>
            <a:ext cx="4122428" cy="29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18" y="304799"/>
            <a:ext cx="8412480" cy="874111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Enrollment Application</a:t>
            </a:r>
            <a:br>
              <a:rPr lang="en-US" sz="3100" dirty="0" smtClean="0"/>
            </a:br>
            <a:r>
              <a:rPr lang="en-US" sz="22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200" dirty="0">
                <a:solidFill>
                  <a:srgbClr val="2895D5"/>
                </a:solidFill>
              </a:rPr>
              <a:t/>
            </a:r>
            <a:br>
              <a:rPr lang="en-US" sz="2200" dirty="0">
                <a:solidFill>
                  <a:srgbClr val="2895D5"/>
                </a:solidFill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200" dirty="0">
                <a:solidFill>
                  <a:srgbClr val="000000"/>
                </a:solidFill>
              </a:rPr>
              <a:t>If the provider checked “c” for group they must complete boxes: 11a </a:t>
            </a:r>
            <a:r>
              <a:rPr lang="en-US" sz="2200" dirty="0" smtClean="0">
                <a:solidFill>
                  <a:srgbClr val="000000"/>
                </a:solidFill>
              </a:rPr>
              <a:t>through </a:t>
            </a:r>
            <a:r>
              <a:rPr lang="en-US" sz="2200" dirty="0">
                <a:solidFill>
                  <a:srgbClr val="000000"/>
                </a:solidFill>
              </a:rPr>
              <a:t>12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05201"/>
            <a:ext cx="7695949" cy="2774096"/>
          </a:xfrm>
          <a:ln>
            <a:noFill/>
          </a:ln>
        </p:spPr>
        <p:txBody>
          <a:bodyPr/>
          <a:lstStyle/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Block 11a: The provider should type or print their “provider type.” (A list of provider 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	    types are attached to the application)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Block 11b:  The provider should type or print the description of the provider type 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                   selected in box 11a.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Block 11c:  If the provider is an individual, and selected a provider type of either (96) – Other Provider, or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                  (53) – Non Medical Vendor, the provider must type or print an explanation and a description of 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                  The services that will be performed.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Block 12:   The provider should type or print their SSN or EIN as appropriate</a:t>
            </a:r>
            <a:r>
              <a:rPr lang="en-US" sz="1400" b="1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  <a:p>
            <a:pPr lvl="0" defTabSz="914400"/>
            <a:r>
              <a:rPr lang="en-US" sz="1200" dirty="0">
                <a:solidFill>
                  <a:srgbClr val="000000"/>
                </a:solidFill>
              </a:rPr>
              <a:t>                  </a:t>
            </a:r>
            <a:r>
              <a:rPr lang="en-US" sz="1200" b="1" dirty="0">
                <a:solidFill>
                  <a:srgbClr val="000000"/>
                </a:solidFill>
              </a:rPr>
              <a:t>Note: If the provider is a sole proprietor they should use their SSN #</a:t>
            </a:r>
          </a:p>
          <a:p>
            <a:pPr lvl="0" defTabSz="914400"/>
            <a:r>
              <a:rPr lang="en-US" sz="1200" b="1" dirty="0">
                <a:solidFill>
                  <a:srgbClr val="000000"/>
                </a:solidFill>
              </a:rPr>
              <a:t>                            If the provider is an LLC, INC, etc., they should use their EIN #</a:t>
            </a:r>
          </a:p>
          <a:p>
            <a:pPr lvl="0" defTabSz="914400"/>
            <a:endParaRPr lang="en-US" sz="1200" b="1" dirty="0">
              <a:solidFill>
                <a:srgbClr val="000000"/>
              </a:solidFill>
            </a:endParaRPr>
          </a:p>
          <a:p>
            <a:pPr lvl="0" defTabSz="914400"/>
            <a:r>
              <a:rPr lang="en-US" sz="1800" b="1" dirty="0">
                <a:solidFill>
                  <a:srgbClr val="FF0000"/>
                </a:solidFill>
              </a:rPr>
              <a:t>*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6911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23404"/>
              </p:ext>
            </p:extLst>
          </p:nvPr>
        </p:nvGraphicFramePr>
        <p:xfrm>
          <a:off x="1600200" y="1981200"/>
          <a:ext cx="54864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Provider </a:t>
                      </a:r>
                      <a:r>
                        <a:rPr lang="en-US" sz="1200" b="0" spc="2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r>
                        <a:rPr lang="en-US" sz="1200" b="0" spc="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(Individual</a:t>
                      </a:r>
                      <a:r>
                        <a:rPr lang="en-US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200" b="0" spc="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Facility) </a:t>
                      </a:r>
                      <a:r>
                        <a:rPr lang="en-US" sz="1200" b="0" spc="3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Please</a:t>
                      </a:r>
                      <a:r>
                        <a:rPr lang="en-US" sz="1200" b="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see</a:t>
                      </a:r>
                      <a:r>
                        <a:rPr lang="en-US" sz="1200" b="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attached</a:t>
                      </a:r>
                      <a:r>
                        <a:rPr lang="en-US" sz="1200" b="0" spc="2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listing</a:t>
                      </a:r>
                      <a:r>
                        <a:rPr lang="en-US" sz="1200" b="0" dirty="0">
                          <a:effectLst/>
                        </a:rPr>
                        <a:t>)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371600" y="2514600"/>
            <a:ext cx="57150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19812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86146"/>
              </p:ext>
            </p:extLst>
          </p:nvPr>
        </p:nvGraphicFramePr>
        <p:xfrm>
          <a:off x="990600" y="2247900"/>
          <a:ext cx="7162800" cy="533399"/>
        </p:xfrm>
        <a:graphic>
          <a:graphicData uri="http://schemas.openxmlformats.org/drawingml/2006/table">
            <a:tbl>
              <a:tblPr firstRow="1" firstCol="1" bandRow="1"/>
              <a:tblGrid>
                <a:gridCol w="2686786"/>
                <a:gridCol w="4476014"/>
              </a:tblGrid>
              <a:tr h="533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11a. Provider Type Code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        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11b. Provider Type Description (see attachment)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7543"/>
              </p:ext>
            </p:extLst>
          </p:nvPr>
        </p:nvGraphicFramePr>
        <p:xfrm>
          <a:off x="990600" y="2514600"/>
          <a:ext cx="7086600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7086600"/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11c. If you select "Other Provider" (96) or Non-Medical Vendor (53), please explain: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54319"/>
              </p:ext>
            </p:extLst>
          </p:nvPr>
        </p:nvGraphicFramePr>
        <p:xfrm>
          <a:off x="990600" y="2845054"/>
          <a:ext cx="7162800" cy="507746"/>
        </p:xfrm>
        <a:graphic>
          <a:graphicData uri="http://schemas.openxmlformats.org/drawingml/2006/table">
            <a:tbl>
              <a:tblPr firstRow="1" firstCol="1" bandRow="1"/>
              <a:tblGrid>
                <a:gridCol w="7162800"/>
              </a:tblGrid>
              <a:tr h="507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12. Tax ID:   (EIN or SSN</a:t>
                      </a:r>
                      <a:r>
                        <a:rPr lang="en-US" sz="1200" dirty="0" smtClean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Slide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  <p:sp>
        <p:nvSpPr>
          <p:cNvPr id="13" name="Right Arrow 12">
            <a:hlinkClick r:id="rId7" action="ppaction://hlinksldjump"/>
          </p:cNvPr>
          <p:cNvSpPr/>
          <p:nvPr/>
        </p:nvSpPr>
        <p:spPr bwMode="auto">
          <a:xfrm>
            <a:off x="4303442" y="6279296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819400" y="2286000"/>
            <a:ext cx="762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2855794" y="2895600"/>
            <a:ext cx="1259006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7213600" y="2286000"/>
            <a:ext cx="762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5000" fill="hold" grpId="0" nodeType="withEffect">
                                  <p:stCondLst>
                                    <p:cond delay="33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ntr" presetSubtype="0" repeatCount="5000" fill="hold" grpId="0" nodeType="withEffect">
                                  <p:stCondLst>
                                    <p:cond delay="43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repeatCount="5000" fill="hold" grpId="0" nodeType="withEffect">
                                  <p:stCondLst>
                                    <p:cond delay="53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13" grpId="0" animBg="1"/>
      <p:bldP spid="9" grpId="0" animBg="1"/>
      <p:bldP spid="1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1" y="162909"/>
            <a:ext cx="8412480" cy="78582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100" dirty="0" smtClean="0"/>
              <a:t>Completing an </a:t>
            </a:r>
            <a:r>
              <a:rPr lang="en-US" sz="3100" dirty="0"/>
              <a:t>Enrollment </a:t>
            </a:r>
            <a:r>
              <a:rPr lang="en-US" sz="3100" dirty="0" smtClean="0"/>
              <a:t>Application</a:t>
            </a:r>
            <a:br>
              <a:rPr lang="en-US" sz="3100" dirty="0" smtClean="0"/>
            </a:b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Provider Enrollment Form - U.S. Department of Labor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30978"/>
            <a:ext cx="8382000" cy="5117422"/>
          </a:xfrm>
          <a:ln>
            <a:noFill/>
          </a:ln>
        </p:spPr>
        <p:txBody>
          <a:bodyPr>
            <a:normAutofit/>
          </a:bodyPr>
          <a:lstStyle/>
          <a:p>
            <a:endParaRPr lang="en-US" altLang="en-US" sz="2400" b="1" dirty="0" smtClean="0"/>
          </a:p>
          <a:p>
            <a:endParaRPr lang="en-US" altLang="en-US" sz="2400" b="1" dirty="0"/>
          </a:p>
          <a:p>
            <a:endParaRPr lang="en-US" altLang="en-US" sz="2400" b="1" dirty="0" smtClean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4724" y="990600"/>
            <a:ext cx="86806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If the provider checked “c” for group provider, they must complete boxes 16a through 18. </a:t>
            </a:r>
            <a:r>
              <a:rPr lang="en-US" sz="16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*</a:t>
            </a:r>
            <a:r>
              <a:rPr lang="en-US" sz="1400" b="1" u="sng" dirty="0">
                <a:solidFill>
                  <a:srgbClr val="FF0000"/>
                </a:solidFill>
              </a:rPr>
              <a:t>The provider MUST sign and date the enrollment application or it will be returned to provider and will NOT be </a:t>
            </a:r>
            <a:r>
              <a:rPr lang="en-US" sz="1400" b="1" u="sng" dirty="0" smtClean="0">
                <a:solidFill>
                  <a:srgbClr val="FF0000"/>
                </a:solidFill>
              </a:rPr>
              <a:t>processed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339" y="5848290"/>
            <a:ext cx="833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Signature/date: The provider MUST sign and date the enrollment application 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43" y="232459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de 7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9029" y="6400800"/>
            <a:ext cx="308741" cy="308741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72913" y="1818120"/>
            <a:ext cx="8382000" cy="43826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b="1" smtClean="0"/>
          </a:p>
          <a:p>
            <a:endParaRPr lang="en-US" altLang="en-US" sz="2400" b="1" smtClean="0"/>
          </a:p>
          <a:p>
            <a:endParaRPr lang="en-US" altLang="en-US" sz="2400" b="1" smtClean="0"/>
          </a:p>
          <a:p>
            <a:endParaRPr lang="en-US" sz="2200" smtClean="0"/>
          </a:p>
          <a:p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6" y="1947703"/>
            <a:ext cx="75064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318049"/>
              </p:ext>
            </p:extLst>
          </p:nvPr>
        </p:nvGraphicFramePr>
        <p:xfrm>
          <a:off x="635520" y="2262382"/>
          <a:ext cx="7543799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8" imgW="6264837" imgH="1143787" progId="Word.Document.12">
                  <p:embed/>
                </p:oleObj>
              </mc:Choice>
              <mc:Fallback>
                <p:oleObj name="Document" r:id="rId8" imgW="6264837" imgH="1143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520" y="2262382"/>
                        <a:ext cx="7543799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78480"/>
              </p:ext>
            </p:extLst>
          </p:nvPr>
        </p:nvGraphicFramePr>
        <p:xfrm>
          <a:off x="674413" y="2809248"/>
          <a:ext cx="7395095" cy="377059"/>
        </p:xfrm>
        <a:graphic>
          <a:graphicData uri="http://schemas.openxmlformats.org/drawingml/2006/table">
            <a:tbl>
              <a:tblPr firstRow="1" firstCol="1" bandRow="1"/>
              <a:tblGrid>
                <a:gridCol w="7395095"/>
              </a:tblGrid>
              <a:tr h="37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16b. City                                                  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16c. State  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16d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 Zip (9 digits)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3454920" y="2809248"/>
            <a:ext cx="0" cy="3770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31320" y="2808720"/>
            <a:ext cx="0" cy="3770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24103"/>
              </p:ext>
            </p:extLst>
          </p:nvPr>
        </p:nvGraphicFramePr>
        <p:xfrm>
          <a:off x="669547" y="3224894"/>
          <a:ext cx="7307580" cy="269327"/>
        </p:xfrm>
        <a:graphic>
          <a:graphicData uri="http://schemas.openxmlformats.org/drawingml/2006/table">
            <a:tbl>
              <a:tblPr firstRow="1" firstCol="1" bandRow="1"/>
              <a:tblGrid>
                <a:gridCol w="7307580"/>
              </a:tblGrid>
              <a:tr h="269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17.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I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have completed a ACH Vendor Payment/Electronic Funds Transfer (EFT) form.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 bwMode="auto">
          <a:xfrm>
            <a:off x="1016520" y="3253141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54425"/>
              </p:ext>
            </p:extLst>
          </p:nvPr>
        </p:nvGraphicFramePr>
        <p:xfrm>
          <a:off x="665736" y="3495048"/>
          <a:ext cx="7403771" cy="275590"/>
        </p:xfrm>
        <a:graphic>
          <a:graphicData uri="http://schemas.openxmlformats.org/drawingml/2006/table">
            <a:tbl>
              <a:tblPr firstRow="1" firstCol="1" bandRow="1"/>
              <a:tblGrid>
                <a:gridCol w="7403771"/>
              </a:tblGrid>
              <a:tr h="27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18. I am interested in billing electronically (check one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):        P2P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EDI           Web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Submission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70" y="3571248"/>
            <a:ext cx="1651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4463913" y="3571248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137686" y="3575216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6" y="3826420"/>
            <a:ext cx="7239000" cy="5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0" y="4395144"/>
            <a:ext cx="7746480" cy="5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399" y="4648200"/>
            <a:ext cx="812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15: This box is only for Black Lung providers who have a UMWA Health &amp; retirement Fund member #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16a: The provider should type/print address where they want the Remittance Advice to be sent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16b: The provider should type/print billing city if this is different from block # 5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16c: The provider should type/print billing state if this is different from block # 6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16d: The provider should type/print billing zip code (all nine digits), if this is different from block # 7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17:  The provider should check this box to indicate they have completed an ACH Vendor Payment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18: If the provider is interested in electronic billing they should check one of the 3 methods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34199" y="4325112"/>
            <a:ext cx="147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Coral Jakes,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MD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65941" y="4355812"/>
            <a:ext cx="13458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</a:rPr>
              <a:t>/24/2016</a:t>
            </a:r>
            <a:endParaRPr lang="en-US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0" y="2473440"/>
            <a:ext cx="91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Same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2826" y="2473440"/>
            <a:ext cx="7404374" cy="779701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Right Arrow 45">
            <a:hlinkClick r:id="rId13" action="ppaction://hlinksldjump"/>
          </p:cNvPr>
          <p:cNvSpPr/>
          <p:nvPr/>
        </p:nvSpPr>
        <p:spPr bwMode="auto">
          <a:xfrm>
            <a:off x="4001790" y="6282897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0384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23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1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400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9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671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3" grpId="0"/>
      <p:bldP spid="44" grpId="0"/>
      <p:bldP spid="45" grpId="0"/>
      <p:bldP spid="45" grpId="1"/>
      <p:bldP spid="6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6" y="1350608"/>
            <a:ext cx="1577974" cy="15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90633"/>
            <a:ext cx="3733800" cy="270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92778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Completing </a:t>
            </a:r>
            <a:r>
              <a:rPr lang="en-US" sz="3100" dirty="0" smtClean="0"/>
              <a:t>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" y="1361440"/>
            <a:ext cx="6553200" cy="159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94304"/>
              </p:ext>
            </p:extLst>
          </p:nvPr>
        </p:nvGraphicFramePr>
        <p:xfrm>
          <a:off x="878320" y="2947416"/>
          <a:ext cx="7040880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216025"/>
                <a:gridCol w="917575"/>
                <a:gridCol w="916940"/>
                <a:gridCol w="847090"/>
                <a:gridCol w="1314450"/>
                <a:gridCol w="807720"/>
                <a:gridCol w="10210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SSN/EIN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Provider Type Code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License No./State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Current License No. Expiration 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Specialty Code(s)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Certification Expiration 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0727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1" y="5839986"/>
            <a:ext cx="67849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de 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6361112"/>
            <a:ext cx="152400" cy="152400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xMTEhUSEhMWFhUXFRUVFRUVFhYXFhUVFRUWFhUYFxcYHyggGBolGxcVITEjJSorLi4uFx8zODMsNygtLisBCgoKDg0OGhAQGi0lHx8rKy0tLS0rLS0tLi0tLS4tLS0tLS0tLS0tLS0tLSstLSstLS0tLS0rKystLSs3LSstLf/AABEIAMwAzAMBIgACEQEDEQH/xAAcAAEAAgMBAQEAAAAAAAAAAAAABAUDBgcCAQj/xABEEAABAwICBgUGDAQHAQAAAAABAAIDBBEhMQUGEkFRcSJhgZGhEzJScnOxBxQjJEJigqKys8HRMzRTkhUWQ2N04fBU/8QAGAEBAAMBAAAAAAAAAAAAAAAAAAECAwT/xAAkEQEBAAIBBAICAwEAAAAAAAAAAQIRAwQSITEyUUFhEyLRgf/aAAwDAQACEQMRAD8A7iiIgIiICIiAiIgIiICIiAiIgIiICIiAiIgIiICIiAiIgIiICIiAiIgIiICIiAiIgLDU1LWDacbDisy1jT7fjFRHS5sHykgzGy3zQfteLQguHaQuA5gDmkXvfAjdYhfBpPiw9hBWZsIAAAsBgANwG5eXQBc95Mtr6g3Sce8kcwVlZWRnJ7e+3vUR9KFgkoQn8tO2LgG+S+rX3UJGWHJfLytye7txVpzfpHa2FFQDSEw4HmFlbpp29gPIkfurTlxO2rpF5jdcAkWNsuC9LRUREQEREBERAREQEREBERAREQYqqcMYXHIBUeq0W2JKp2czuhfdEzos77F32lF10qy90VHGenK4A2zDTe57Gh57Atlp4msa1jRYNAaBwAFgoo9WSy9JZU7E7eLL4WrJZfLKtwTtjLF4MSzWSyrcE7RXU44Km0tIGyQxN857i4/Vijxce0lo7TwWxWXPaWrNVPVTtODnto4CPRB6bhzxdyCnDDyWtz1bB8jtbnvfI0fVc4lveLHtVovEUYa0NaLAAADgALBe1uoIiICIiAiIgIiICL4SsElW0b78kEhFXS6RsL4ADe4qNFrBGTYSRE8A9t/egul8e4AEnIC55BVVZpxkbC9zmNA3veGtHaVz/WfX9skckUMzHlw2T5IEt2TgenvuMMDvQXWqTvjVZUVp81pMcXDEC5HJoaO0rdrqi1Q0d8XpIoz51tt/rvO0e64HYrnaWNz8rSMt19usV19ukyNMu0vt1iuvt1aZI0yIsd19up3DSk160t8Voppb2cW7DPXf0R+p7FTah6N2GQMI/hxeWf7WbBt+TdvvCqfhQqvLVVJQg4bXlpB3ht/s7fet31YZeIyn/VcXD1G9FngL9qtELhERSCIiAiIgISip6msDjnhu/dBYyVbRvvyUaSuO4W8VruntYI6YMaWukmkJEMEYvJIRw9Fo3uOChfEtIzi80zaVp/0qYB0gHB0774+qAhtcaY05DANqomay+Qcek48GsHSceQWsVut08mFHT7I/rVILRzbCDtO7SBzU2k1WhiJc1m085ySEySHm91z2ZKRJQKZFLlfw0mv0fJOb1Ur5z6LrCIco29HvutY0xq7OSRGyLY3Na0NdbrJ/ddTkoOpRpKHqV9Rnu724vVaOnbbykclhlcFwHIi4C2HUigDpog4YbXlH+qzEDtIHet+koVGNDY3AseIzVbh9LTk+432LS7Spcda071zgPkbke9Zo9JyNzC5rwZT01nNi6Q2UHIr2HLQIdPkZ3CsabWEH6SpcMovMpfTbwV9DlQw6bBUyLSbTvVd1ZZhyAqKypaciqfXjTApqGeUHHY2GevJ0G+JVpl50ixzKKvNVpGqqQcC4xRHg2+w0j7Iv9orsdDpWBrGsDtkNaGgOByaLDFfnZgeKZkcQc6SV1wGAl3G4tjwHatt1b1V0oAHSzvib/Tu2R/aHXA8V0s3bYp2u81wPIg+5ZFzWqqXx5MeCN5Bb2rpLcgpH1ERAREQYa19o3ngxx7gVpsVTkFt2lT8hL7N/4SudUtR0m+sPegz6kObLU1VdKAXGV9NBf6EMB2CW8Np+13da3ls8blyjV6tcyJwH9afxner2LTDhn4K2ldt8MLTkQsT6FatBp3ibc1ZU+m+tNHhOkoepVGmKmCnG1PI1nAHFzuprBdzj1AKp111xkZs00D9h727ckgttMjvYBt8nOIcL7g077LSQ9pJcblxzc4lzjzccSo2ai60nrUXYU8Vh6cw90bTfvI5Kpbp2qGJe13U6NtuzZsfFfLAr4YU2dqXHrK76cLT1tcR4EfqpDNYID5zXs5t2h9y58FUOgWJ0CnavZGyRVdPJgyVhPok2d/a6xWV1FfEY8lrtFoOWc2jjLhvJ80cycFtug9UTAdtzyXWI2W3DBf3q0yVuCB5BwyJHavTaqVu+/P8A6WwyUHUo0lD1KLMb7iP7T1UCLTTxmD2Ko1vqHVkccJLmsa/bdbNxDS1o+8fBXslD1LCNFlxAAOOWBN+QGJ7FWceEu09+d8KDRtTLTm8D9jCxBYxwI+0LjsIW16C0/WSuDTCx7bgOezaYGjeekSDyuozaKmiPy7sRmGgPLTwNujf+7kskei6yTZfC6NkZxDjtbQHEtc3a7iOxVw5eLktmGUumnS4zmzuP8mM193/JW5ELIyVwyJWt1GnoaZuwZHTygWc1puA4ZkuN9nlc5ZBatpbWaaa4LthnoR4D7T83e5XmFqMuTHH9tx0rrl8Xma27ZWWPlQLbURBws4YHC+Bx61uMUgc0OabggEHiCLgrgDnd3AZLumgv5aD2Mf4ArZ46ivHncrU5ERZtULTR+bzeyk/AVyelqOk31m+8Lq2nj82n9jL+By4vSzdJvrN94QZNFO6DvbzfnuViHqp0aei8f70/5z1MDjxWsnhnUwPX10lhcZqIJDw7l9dLgU0Na1iqCauQk/QiHYA427ye9RG1RXvWA/OX+rH7ioN1RZZMrVnZW9ap7r6HJo2v2Vi3jU7QkMjBNUDav5jL2FgbXdbPkuVCUrpGjdIlscYHotA7AmjbpETYrBrQGgZACwHcvrqUHKy0qHTds7j/AN1Kwp9OD0k0bi/koepRpKDqWODTXWpEmlAWnK6g1EQUTb449Slw3b5uGG7h+yitqQtY190uWhlMxxaHM8rMRmWnBjb8Dn3JjLldIysxm1jpvWalYdnZZNKL4Ma3A9clrd11p+l9ZZpsHP2Wf0osG/adm7v7lQOn3DAcB+p3qZorRE1Qfk2Yb3nBg5k/ot5x44+XNc8svEYHTbshwCnUWhqiVpfHES3iS1oPLaIv2LbtE6qwxWc/5V/WOgD1N39vcr8DJVy5fppjw38uQly7xoD+Wg9jH+ALglQ7pO9Z3vK71q//ACsHsYvwBOX1EcHurBERYulX6w/ytR7CX8ty4XSSdNvrN94XddYGE0tQALkwygAZkmN1gFwGkd02es33hQLCgOD/AG0/5r1r3+dQy3lYzibXYf0K2Gh81/tp/wA165ZpXzW8/wBFpbZIpJuujUWtlLJlKGng8FvicPFXMU4cLtII4g3XDVnpaqRhHk3uad2ySMexO9Pa6/W6LjlcXm4cQBcHhlgVWzaAd9B4PUcFU6t11a/Au2wM9po6I63C1z3rYhpMjB0Z5tIPgU78TtyUs2jpW5sPMYjwUYlbVDpSM4bVjwddp8VnkjY8dJrXDrAKnUvpG9e2nXW90b+hH6o/CqmbQsTsgW8jh3FWMTdlrQPogDnYWUyI2nh6+7SiCXq/VehKE0JgmIyJHiPFTqStN7FU5fgssUtios8JjYmVS1LXiT51J7Knty2GFWrahUOuz/nMnsab8tinh+TPn+KPqtTslqWMkF2m5txIyC6oxoAAAAAyAFgOQC5Pqc757D6x/CV14NTm+R0/xeA1ZGtXh8oChy1aybuQVL+m/wBZ3vK/QOrv8rT+xi/A1fnaof0nes73lfonV7+Vp/YRfltXRzeo5en91YIiLndSj1y00aWmdI3zzZjOpzt/YLnsXBSHF3lGykuLtq7sbm97m/Wu3/CHoGSspfJw28o14e0E2BwIIvxsSuIaT1erKb+NBI0D6Vrt/uFwuvgxxuP7cnNcpl+maCukjBDmhwJc8uBti4lzj3krSKulDrC+APer+qqT5Ei+JIB5f+96+aB1emqnARsJBOFhieX75LPqJMbJIvwZXKW7abFSOe8tYL2J5AX3ldN1E+DGSe0knycO+QjpPHCMHd9Y+K6Nqj8GtPTAPna1777QZmwHPpX8888FuUzt1tkcC27fBcmWV/Dqkax/leGJgihaGtHG4JPHa3nrVXWatcW94uP7mrdQzhf7JuP7SvOzwtfquw92Sw8r7czqtWfq3HVZw/dVMmgXNPQJB+qSPArr0sDT5zRzc233mqNNoxjt3eA8d4xCnusHJD8YZmQ7qcLHvC9DShH8SNw624hdJn0A05fdN/uuxVRVat8AOy7T3HBaTmyitwxrVodJRuyeORwPipQfdZq3Vni3vFvEYKvGrr29Jpc3k7DwWs5/tS8X0l4L06SywsyGN8M+K8VDrDtW19M57Smzqv11f84f7Cl/KYvglWHXR3zh3/HpPyo1PB8mfU/Fj1Mf89g9Y/hK6vNVrj2qUlquI9Z/CV0WtrmxtLnuDWjeU5/mdPf6J0tQqTTGn44PON37mDPt4BatpnW9z7tgu0emfOPIfR961l0hJuTc7ycyrYcFvnJTk6mTxizSSXueNz3r9J6vfytP7CL8tq/PeqWh/jtVHTbWyHXc84khjcXW6zliv0lGwNAaBYAAAcAMAp6i+odLL5r0i+FY5CHAtOFwQe0Lltk9utX6U07FCLm7jkA0FxJ3ABoJJ5Kleauq88/Fotzei6Z3MYsZ948lVP1Iq4CPidaS246E17AcwCO4BbbQMMbAJXiSTeQLC/ULnxKi5xOmsT/B9FK4GRsTmXBcdjych35sOy7tC2ahoYaZuxAwDcXWF+/9MlklqSeocFjulz37RMZPTP8AGL+c0FfWhh80lqj3XpovgFHhLK+mPBruvzT3hYns43HU4bQ71Np4LZnHwXp8nCx4i9k7TauEfD7hv90rwWDqv2sd+ynvaw5tt12t4hfDBfJ1xwd0gq3BO0B7eP3xf7wxXzZ6iR1WeO44hSzAR9EjrYf0K8sp9o7udtl3hmqXBO0WKkDt2G+1x3tK5d8LmtDWk6PpP4n+u9v0Bb+GDucd/AYb1uXwia1mlj+L02NVIOjvELMjI7r4DjyXF/iIjBLiS5xJc84lzjiSTzurcfFbUZZyTy2yjHybPVb7gvNebN7QvFFVsLWgOFwAO4JpQ9DtH6rsy9MJ7QhIvuuh+Xd/x6P8mNRtpSNcTeYkf/NRns8jGnT/ACZ9V8P+tdY8gggkEYgjMFZq2vllN5XlxGV8hyAwCjrPo6ilnkEUEbpJD9FoyHEncOsrs1Pbgm74iOStm1T1Hqq8hzR5KHfM8HEf7bfpHw61v2p3wVRxWlrtmaTMRDGJnrX88+HNdLY0AAAAAYADAAdSwz59eMXXx9N+clFqtqjTULbQsu8iz5XYyO7dw6hgr5EXLbb5rskkmoLy9gK9Ios2lDla5uYuOr9Qoxa05G3uVqo81G126x4jBY5cX0tMvtWPa4brjiF4bKFJmo5G4sO0OGR8cCoMtYWG74ng8dke+6prKLeE+GAnqCjf45CyTye7IvzG1w/7VXXaZkeC1g2AcCb3d/0qX4sU7qab+ZtrIgjdsmxXku4nseP1Wm0U8seRuPROXZwV5S6XBFnXb1HFverTNGlsHW3EcjcdyAg+ieXRKjxVLTkQOtrgPApPXws/iSNJ3DNx7BiVeZo0mxg8SOdj3FVusGmRC0tjAfMR0W7m3+k87h1ZnxHuSre8WjBjb6bgNsj6rfo83d29Vr9AsuTG+RhJu47W2HO3lwkvieqyvFXPq2gI8pNIS97rvke7Nxt4ADADcAtRdXgk3C6/W6Im2S1zGStIIJYfJvsR6D7tPPaHJcv1m1cjprbM93uI2YHNvNc5CzL49y6uDLGb37c3PjlbNele5kTsQLHqWdtO7ZsHk9RyvyXmq1brIWtkkppWtIDr7JIAz6VvN7VX/wCJW3Err7JlHHlnccvCe5jxmL8li0zpJr/Jn6TYRC9vUzzD/bYfZWbRGjqyud5OnjNsnOyaPWfkF13U74N6ekAklAmnz2nC7GH6jT7zjyWGUw4rv8tsbnzTX4+3O9UPg3qay0k14IDjcj5R4+q05DrPcV2jQGr9PRx+Tp4wwYbTs3vI3udmSrRFzZ8uWbq4+LHD0IiLNqIiICIiAiIgIiII8tFG7Nje6x7woz9DRHcRyJViijtidqv/AAKPi7vX1ug4vrHtVmijsx+jdVlRoGB7SwtcL72ve13YWkELUpvgsha90tNUTxSHe55k7ySHfeXQEUySIc2dQaXpctipYPRPStyNj70p9fmNOxUxPhcMw5p/a/gukqPWUMUrdmWNkjeD2hw8VI5qzS9fpQltAzyFPcg1UgxIGew3f/7JbZqtqTTUfTAMs586eXpPJOdr+b2d5WyRsDQGtAAAsABYADIAbl6QFBl0NTOdtOp4XO9J0bCe8hTkUy2ekWS+3mOMNADQABkALAdgXpEUJEREBERAREQEREBERAREQEREBERAREQEREBERAREQEREBERAREQEREH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0800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ight Arrow 16">
            <a:hlinkClick r:id="rId11" action="ppaction://hlinksldjump"/>
          </p:cNvPr>
          <p:cNvSpPr/>
          <p:nvPr/>
        </p:nvSpPr>
        <p:spPr bwMode="auto">
          <a:xfrm>
            <a:off x="4001790" y="6239608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2895600"/>
            <a:ext cx="7212012" cy="30480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3" r="22148"/>
          <a:stretch/>
        </p:blipFill>
        <p:spPr bwMode="auto">
          <a:xfrm>
            <a:off x="7511228" y="1672543"/>
            <a:ext cx="1404172" cy="9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6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4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4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6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7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8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6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197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911</Words>
  <Application>Microsoft Office PowerPoint</Application>
  <PresentationFormat>On-screen Show (4:3)</PresentationFormat>
  <Paragraphs>189</Paragraphs>
  <Slides>11</Slides>
  <Notes>0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Xerox</vt:lpstr>
      <vt:lpstr>Document</vt:lpstr>
      <vt:lpstr>How to Complete a Provider Enrollment Application</vt:lpstr>
      <vt:lpstr>How to Complete a Provider Enrollment Application</vt:lpstr>
      <vt:lpstr>Completing an Enrollment Application  Provider Enrollment Form - U.S. Department of Labor     </vt:lpstr>
      <vt:lpstr>Completing an Enrollment Application</vt:lpstr>
      <vt:lpstr>Completing an Enrollment Application Provider Enrollment Form - U.S. Department of Labor   </vt:lpstr>
      <vt:lpstr>Completing an Enrollment Application Provider Enrollment Form  - U.S. Department of Labor Providers MUST Select a Type of Practice   </vt:lpstr>
      <vt:lpstr>Completing an Enrollment Application Provider Enrollment Form - U.S. Department of Labor  If the provider checked “c” for group they must complete boxes: 11a through 12    </vt:lpstr>
      <vt:lpstr>Completing an Enrollment Application Provider Enrollment Form - U.S. Department of Labor  </vt:lpstr>
      <vt:lpstr>Completing an Enrollment Application Provider Enrollment Form - U.S. Department of Labor  </vt:lpstr>
      <vt:lpstr>Submitting an Enrollment Application Provider Enrollment Form - U.S. Department of Labor  </vt:lpstr>
      <vt:lpstr>PowerPoint Presentation</vt:lpstr>
    </vt:vector>
  </TitlesOfParts>
  <Company>US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a Provider Enrollment Application</dc:title>
  <dc:creator>Leeper, Marci L - OWCP</dc:creator>
  <cp:lastModifiedBy>WILLIAMS, APRIL </cp:lastModifiedBy>
  <cp:revision>32</cp:revision>
  <dcterms:created xsi:type="dcterms:W3CDTF">2016-02-15T18:34:47Z</dcterms:created>
  <dcterms:modified xsi:type="dcterms:W3CDTF">2016-03-08T17:12:15Z</dcterms:modified>
</cp:coreProperties>
</file>