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8" r:id="rId3"/>
    <p:sldId id="260" r:id="rId4"/>
    <p:sldId id="258" r:id="rId5"/>
    <p:sldId id="259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488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5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310777"/>
            <a:ext cx="8412480" cy="475488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3/8/2016</a:t>
            </a:fld>
            <a:endParaRPr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8235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Full Image, White Lar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159775"/>
            <a:ext cx="8412480" cy="4754880"/>
          </a:xfrm>
          <a:prstGeom prst="roundRect">
            <a:avLst>
              <a:gd name="adj" fmla="val 4183"/>
            </a:avLst>
          </a:prstGeom>
          <a:solidFill>
            <a:srgbClr val="FFFFFF">
              <a:alpha val="85098"/>
            </a:srgbClr>
          </a:solidFill>
        </p:spPr>
        <p:txBody>
          <a:bodyPr lIns="91440" tIns="91440" rIns="91440" bIns="91440"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903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Full Image, White Smal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214" y="1168165"/>
            <a:ext cx="8412480" cy="4031771"/>
          </a:xfrm>
          <a:prstGeom prst="roundRect">
            <a:avLst>
              <a:gd name="adj" fmla="val 4183"/>
            </a:avLst>
          </a:prstGeom>
          <a:solidFill>
            <a:srgbClr val="FFFFFF">
              <a:alpha val="85098"/>
            </a:srgbClr>
          </a:solidFill>
        </p:spPr>
        <p:txBody>
          <a:bodyPr lIns="91440" tIns="91440" rIns="91440" bIns="91440"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945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3/8/2016</a:t>
            </a:fld>
            <a:endParaRPr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9652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35950" y="1542916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22"/>
          </p:nvPr>
        </p:nvSpPr>
        <p:spPr>
          <a:xfrm>
            <a:off x="3298032" y="1542916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23"/>
          </p:nvPr>
        </p:nvSpPr>
        <p:spPr>
          <a:xfrm>
            <a:off x="6172200" y="1542916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sz="quarter" idx="24"/>
          </p:nvPr>
        </p:nvSpPr>
        <p:spPr>
          <a:xfrm>
            <a:off x="435950" y="2762242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Content Placeholder 4"/>
          <p:cNvSpPr>
            <a:spLocks noGrp="1"/>
          </p:cNvSpPr>
          <p:nvPr>
            <p:ph sz="quarter" idx="25"/>
          </p:nvPr>
        </p:nvSpPr>
        <p:spPr>
          <a:xfrm>
            <a:off x="3298032" y="2762242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26"/>
          </p:nvPr>
        </p:nvSpPr>
        <p:spPr>
          <a:xfrm>
            <a:off x="6172200" y="2762242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quarter" idx="27"/>
          </p:nvPr>
        </p:nvSpPr>
        <p:spPr>
          <a:xfrm>
            <a:off x="435950" y="3981568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2" name="Content Placeholder 4"/>
          <p:cNvSpPr>
            <a:spLocks noGrp="1"/>
          </p:cNvSpPr>
          <p:nvPr>
            <p:ph sz="quarter" idx="28"/>
          </p:nvPr>
        </p:nvSpPr>
        <p:spPr>
          <a:xfrm>
            <a:off x="3298032" y="3981568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3" name="Content Placeholder 4"/>
          <p:cNvSpPr>
            <a:spLocks noGrp="1"/>
          </p:cNvSpPr>
          <p:nvPr>
            <p:ph sz="quarter" idx="29"/>
          </p:nvPr>
        </p:nvSpPr>
        <p:spPr>
          <a:xfrm>
            <a:off x="6172200" y="3981568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822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7823" y="5205786"/>
            <a:ext cx="8412480" cy="548640"/>
          </a:xfrm>
        </p:spPr>
        <p:txBody>
          <a:bodyPr lIns="27432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3/8/2016</a:t>
            </a:fld>
            <a:endParaRPr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15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7799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423863" y="1543205"/>
            <a:ext cx="2651760" cy="3383280"/>
          </a:xfrm>
          <a:prstGeom prst="roundRect">
            <a:avLst>
              <a:gd name="adj" fmla="val 4329"/>
            </a:avLst>
          </a:prstGeom>
          <a:solidFill>
            <a:schemeClr val="accent1"/>
          </a:solidFill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4"/>
          </p:nvPr>
        </p:nvSpPr>
        <p:spPr>
          <a:xfrm>
            <a:off x="6172200" y="1543205"/>
            <a:ext cx="2651760" cy="3383280"/>
          </a:xfrm>
          <a:prstGeom prst="roundRect">
            <a:avLst>
              <a:gd name="adj" fmla="val 4329"/>
            </a:avLst>
          </a:prstGeom>
          <a:solidFill>
            <a:schemeClr val="accent1"/>
          </a:solidFill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5"/>
          </p:nvPr>
        </p:nvSpPr>
        <p:spPr>
          <a:xfrm>
            <a:off x="3298032" y="1543205"/>
            <a:ext cx="2651760" cy="3383280"/>
          </a:xfrm>
          <a:prstGeom prst="roundRect">
            <a:avLst>
              <a:gd name="adj" fmla="val 4329"/>
            </a:avLst>
          </a:prstGeom>
          <a:solidFill>
            <a:schemeClr val="accent1"/>
          </a:solidFill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822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7823" y="5063173"/>
            <a:ext cx="8412480" cy="548640"/>
          </a:xfrm>
        </p:spPr>
        <p:txBody>
          <a:bodyPr lIns="27432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3/8/2016</a:t>
            </a:fld>
            <a:endParaRPr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739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Multi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539750"/>
            <a:ext cx="4114800" cy="1645920"/>
          </a:xfrm>
          <a:prstGeom prst="roundRect">
            <a:avLst>
              <a:gd name="adj" fmla="val 7940"/>
            </a:avLst>
          </a:prstGeom>
          <a:ln>
            <a:solidFill>
              <a:schemeClr val="accent1"/>
            </a:solidFill>
          </a:ln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7823" y="4996061"/>
            <a:ext cx="8412480" cy="548640"/>
          </a:xfrm>
        </p:spPr>
        <p:txBody>
          <a:bodyPr lIns="27432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6"/>
          </p:nvPr>
        </p:nvSpPr>
        <p:spPr>
          <a:xfrm>
            <a:off x="377825" y="3279344"/>
            <a:ext cx="4114800" cy="1645920"/>
          </a:xfrm>
          <a:prstGeom prst="roundRect">
            <a:avLst>
              <a:gd name="adj" fmla="val 7940"/>
            </a:avLst>
          </a:prstGeom>
          <a:ln>
            <a:solidFill>
              <a:schemeClr val="accent1"/>
            </a:solidFill>
          </a:ln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7"/>
          </p:nvPr>
        </p:nvSpPr>
        <p:spPr>
          <a:xfrm>
            <a:off x="4700587" y="1539750"/>
            <a:ext cx="4114800" cy="1645920"/>
          </a:xfrm>
          <a:prstGeom prst="roundRect">
            <a:avLst>
              <a:gd name="adj" fmla="val 7940"/>
            </a:avLst>
          </a:prstGeom>
          <a:ln>
            <a:solidFill>
              <a:schemeClr val="accent1"/>
            </a:solidFill>
          </a:ln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8"/>
          </p:nvPr>
        </p:nvSpPr>
        <p:spPr>
          <a:xfrm>
            <a:off x="4700587" y="3279344"/>
            <a:ext cx="4114800" cy="1645920"/>
          </a:xfrm>
          <a:prstGeom prst="roundRect">
            <a:avLst>
              <a:gd name="adj" fmla="val 7940"/>
            </a:avLst>
          </a:prstGeom>
          <a:ln>
            <a:solidFill>
              <a:schemeClr val="accent1"/>
            </a:solidFill>
          </a:ln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3/8/2016</a:t>
            </a:fld>
            <a:endParaRPr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4731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3/8/2016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2958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45" y="1029647"/>
            <a:ext cx="5486400" cy="4206240"/>
          </a:xfrm>
        </p:spPr>
        <p:txBody>
          <a:bodyPr>
            <a:normAutofit/>
          </a:bodyPr>
          <a:lstStyle>
            <a:lvl1pPr marL="117475" indent="-117475">
              <a:lnSpc>
                <a:spcPct val="90000"/>
              </a:lnSpc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2109" y="5746299"/>
            <a:ext cx="5486400" cy="1005840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8876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486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45" y="1029647"/>
            <a:ext cx="5486400" cy="4206240"/>
          </a:xfrm>
        </p:spPr>
        <p:txBody>
          <a:bodyPr>
            <a:normAutofit/>
          </a:bodyPr>
          <a:lstStyle>
            <a:lvl1pPr marL="117475" indent="-117475">
              <a:lnSpc>
                <a:spcPct val="90000"/>
              </a:lnSpc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7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62109" y="5746299"/>
            <a:ext cx="5486400" cy="1005840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06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6576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45" y="4060272"/>
            <a:ext cx="6217920" cy="1280160"/>
          </a:xfrm>
        </p:spPr>
        <p:txBody>
          <a:bodyPr>
            <a:normAutofit/>
          </a:bodyPr>
          <a:lstStyle>
            <a:lvl1pPr marL="117475" indent="-117475">
              <a:lnSpc>
                <a:spcPct val="90000"/>
              </a:lnSpc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7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62109" y="5418653"/>
            <a:ext cx="6126480" cy="1005840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7951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822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377824" y="1306671"/>
            <a:ext cx="3749040" cy="47548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9"/>
          </p:nvPr>
        </p:nvSpPr>
        <p:spPr>
          <a:xfrm>
            <a:off x="5041263" y="1306671"/>
            <a:ext cx="3749040" cy="47548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3/8/2016</a:t>
            </a:fld>
            <a:endParaRPr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9942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2" t="23384" r="7064" b="19845"/>
          <a:stretch/>
        </p:blipFill>
        <p:spPr>
          <a:xfrm>
            <a:off x="0" y="2938463"/>
            <a:ext cx="9144000" cy="2693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845103"/>
            <a:ext cx="7315200" cy="137160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472752"/>
            <a:ext cx="9144000" cy="13852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50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r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ound Same Side Corner Rectangle 7"/>
          <p:cNvSpPr/>
          <p:nvPr/>
        </p:nvSpPr>
        <p:spPr>
          <a:xfrm rot="5400000">
            <a:off x="2024168" y="1900133"/>
            <a:ext cx="1803825" cy="5852160"/>
          </a:xfrm>
          <a:prstGeom prst="round2Same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081" y="4219464"/>
            <a:ext cx="5394960" cy="118872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256563"/>
            <a:ext cx="1545336" cy="43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48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36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7" t="25834" r="7037" b="19823"/>
          <a:stretch/>
        </p:blipFill>
        <p:spPr>
          <a:xfrm>
            <a:off x="0" y="1225551"/>
            <a:ext cx="9144000" cy="25781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3657809"/>
            <a:ext cx="9144000" cy="32001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2046632"/>
            <a:ext cx="7315200" cy="137160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3830347"/>
            <a:ext cx="6766560" cy="155448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7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0" y="0"/>
            <a:ext cx="9144000" cy="36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7" t="25834" r="7037" b="19823"/>
          <a:stretch/>
        </p:blipFill>
        <p:spPr>
          <a:xfrm>
            <a:off x="0" y="1225551"/>
            <a:ext cx="9144000" cy="2578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2046632"/>
            <a:ext cx="7315200" cy="137160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" y="3657809"/>
            <a:ext cx="9144000" cy="32001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3871291"/>
            <a:ext cx="6766560" cy="54864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37645" y="4520297"/>
            <a:ext cx="2011680" cy="164592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492999" y="4520297"/>
            <a:ext cx="2011680" cy="164592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648353" y="4495800"/>
            <a:ext cx="2011680" cy="164592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803708" y="4495800"/>
            <a:ext cx="2011680" cy="164592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07373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Single Loop CL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845103"/>
            <a:ext cx="7315200" cy="146304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2448057"/>
            <a:ext cx="54864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70097"/>
            <a:ext cx="1536190" cy="4067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0990" r="6599" b="14897"/>
          <a:stretch/>
        </p:blipFill>
        <p:spPr>
          <a:xfrm>
            <a:off x="0" y="3503613"/>
            <a:ext cx="9144000" cy="33543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0990" r="6599" b="14897"/>
          <a:stretch/>
        </p:blipFill>
        <p:spPr>
          <a:xfrm>
            <a:off x="0" y="3503613"/>
            <a:ext cx="9144000" cy="33543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0990" r="6599" b="14897"/>
          <a:stretch/>
        </p:blipFill>
        <p:spPr>
          <a:xfrm>
            <a:off x="0" y="3503613"/>
            <a:ext cx="9144000" cy="33543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0990" r="6599" b="14897"/>
          <a:stretch/>
        </p:blipFill>
        <p:spPr>
          <a:xfrm>
            <a:off x="0" y="3503613"/>
            <a:ext cx="9144000" cy="335438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10990" r="6599" b="14897"/>
          <a:stretch/>
        </p:blipFill>
        <p:spPr>
          <a:xfrm>
            <a:off x="0" y="3503613"/>
            <a:ext cx="9144000" cy="335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5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Continuous 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845103"/>
            <a:ext cx="7315200" cy="146304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2448057"/>
            <a:ext cx="54864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t="15956" r="6980" b="18649"/>
          <a:stretch/>
        </p:blipFill>
        <p:spPr>
          <a:xfrm>
            <a:off x="-1" y="4038600"/>
            <a:ext cx="9144001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t="15956" r="6980" b="18649"/>
          <a:stretch/>
        </p:blipFill>
        <p:spPr>
          <a:xfrm>
            <a:off x="-1" y="4038600"/>
            <a:ext cx="9144001" cy="2819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t="15956" r="6980" b="18649"/>
          <a:stretch/>
        </p:blipFill>
        <p:spPr>
          <a:xfrm>
            <a:off x="-1" y="4038600"/>
            <a:ext cx="9144001" cy="2819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t="15956" r="6980" b="18649"/>
          <a:stretch/>
        </p:blipFill>
        <p:spPr>
          <a:xfrm>
            <a:off x="-1" y="4038600"/>
            <a:ext cx="9144001" cy="2819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t="15956" r="6980" b="18649"/>
          <a:stretch/>
        </p:blipFill>
        <p:spPr>
          <a:xfrm>
            <a:off x="-1" y="4038600"/>
            <a:ext cx="9144001" cy="2819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70097"/>
            <a:ext cx="1536190" cy="40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9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8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8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2" b="41413"/>
          <a:stretch/>
        </p:blipFill>
        <p:spPr>
          <a:xfrm>
            <a:off x="0" y="0"/>
            <a:ext cx="9144000" cy="297809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" y="2595577"/>
            <a:ext cx="9142414" cy="2433913"/>
            <a:chOff x="-1" y="2563756"/>
            <a:chExt cx="9142414" cy="2433913"/>
          </a:xfrm>
        </p:grpSpPr>
        <p:sp>
          <p:nvSpPr>
            <p:cNvPr id="11" name="Freeform 10"/>
            <p:cNvSpPr/>
            <p:nvPr userDrawn="1"/>
          </p:nvSpPr>
          <p:spPr>
            <a:xfrm>
              <a:off x="-1" y="2563756"/>
              <a:ext cx="9142413" cy="2323750"/>
            </a:xfrm>
            <a:custGeom>
              <a:avLst/>
              <a:gdLst>
                <a:gd name="connsiteX0" fmla="*/ 9144000 w 9160778"/>
                <a:gd name="connsiteY0" fmla="*/ 75501 h 2323750"/>
                <a:gd name="connsiteX1" fmla="*/ 8330268 w 9160778"/>
                <a:gd name="connsiteY1" fmla="*/ 0 h 2323750"/>
                <a:gd name="connsiteX2" fmla="*/ 6400800 w 9160778"/>
                <a:gd name="connsiteY2" fmla="*/ 67112 h 2323750"/>
                <a:gd name="connsiteX3" fmla="*/ 0 w 9160778"/>
                <a:gd name="connsiteY3" fmla="*/ 318782 h 2323750"/>
                <a:gd name="connsiteX4" fmla="*/ 0 w 9160778"/>
                <a:gd name="connsiteY4" fmla="*/ 2323750 h 2323750"/>
                <a:gd name="connsiteX5" fmla="*/ 9160778 w 9160778"/>
                <a:gd name="connsiteY5" fmla="*/ 2323750 h 2323750"/>
                <a:gd name="connsiteX6" fmla="*/ 9144000 w 9160778"/>
                <a:gd name="connsiteY6" fmla="*/ 75501 h 232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78" h="2323750">
                  <a:moveTo>
                    <a:pt x="9144000" y="75501"/>
                  </a:moveTo>
                  <a:lnTo>
                    <a:pt x="8330268" y="0"/>
                  </a:lnTo>
                  <a:lnTo>
                    <a:pt x="6400800" y="67112"/>
                  </a:lnTo>
                  <a:lnTo>
                    <a:pt x="0" y="318782"/>
                  </a:lnTo>
                  <a:lnTo>
                    <a:pt x="0" y="2323750"/>
                  </a:lnTo>
                  <a:lnTo>
                    <a:pt x="9160778" y="2323750"/>
                  </a:lnTo>
                  <a:lnTo>
                    <a:pt x="9144000" y="755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 bwMode="auto">
            <a:xfrm>
              <a:off x="8706035" y="2663301"/>
              <a:ext cx="436378" cy="2334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9"/>
          <a:stretch/>
        </p:blipFill>
        <p:spPr>
          <a:xfrm>
            <a:off x="1" y="854895"/>
            <a:ext cx="9144000" cy="39675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3848361"/>
            <a:ext cx="7315200" cy="146304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5451315"/>
            <a:ext cx="54864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586" y="6500545"/>
            <a:ext cx="543289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srgbClr val="000000"/>
                </a:solidFill>
                <a:cs typeface="Arial"/>
              </a:rPr>
              <a:t>©2013 Xerox Corporation. All rights reserved. Xerox® and Xerox Design® are trademarks of Xerox Corporation in the United States and/or other countries.</a:t>
            </a:r>
          </a:p>
        </p:txBody>
      </p:sp>
    </p:spTree>
    <p:extLst>
      <p:ext uri="{BB962C8B-B14F-4D97-AF65-F5344CB8AC3E}">
        <p14:creationId xmlns:p14="http://schemas.microsoft.com/office/powerpoint/2010/main" val="598897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xer_3ln_tag_tm_alt_4cp_grd_p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8951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xer_3ln_tag_tm_alt_4cp_grd_pos"/>
          <p:cNvPicPr>
            <a:picLocks noChangeAspect="1" noChangeArrowheads="1"/>
          </p:cNvPicPr>
          <p:nvPr/>
        </p:nvPicPr>
        <p:blipFill rotWithShape="1">
          <a:blip r:embed="rId2" cstate="print"/>
          <a:srcRect t="35710" b="44696"/>
          <a:stretch/>
        </p:blipFill>
        <p:spPr bwMode="auto">
          <a:xfrm>
            <a:off x="0" y="2757115"/>
            <a:ext cx="9144000" cy="1343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3827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xer_3ln_r_rgb 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2533650"/>
            <a:ext cx="40671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275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823" y="291415"/>
            <a:ext cx="8412480" cy="100584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654726"/>
            <a:ext cx="8412480" cy="4389120"/>
          </a:xfrm>
        </p:spPr>
        <p:txBody>
          <a:bodyPr/>
          <a:lstStyle>
            <a:lvl1pPr>
              <a:defRPr sz="20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3/8/2016</a:t>
            </a:fld>
            <a:endParaRPr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7783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 Title and Mutli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823" y="291415"/>
            <a:ext cx="8412480" cy="164592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2228878"/>
            <a:ext cx="2651760" cy="338328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258185" y="2228878"/>
            <a:ext cx="2651760" cy="338328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38545" y="2242860"/>
            <a:ext cx="2651760" cy="338328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7825" y="1654488"/>
            <a:ext cx="8412480" cy="45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3/8/2016</a:t>
            </a:fld>
            <a:endParaRPr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1444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all 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10058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6200000">
            <a:off x="6283088" y="1403450"/>
            <a:ext cx="2743200" cy="2971800"/>
          </a:xfrm>
          <a:prstGeom prst="round2SameRect">
            <a:avLst>
              <a:gd name="adj1" fmla="val 4727"/>
              <a:gd name="adj2" fmla="val 0"/>
            </a:avLst>
          </a:prstGeom>
        </p:spPr>
        <p:txBody>
          <a:bodyPr vert="vert" lIns="91440" tIns="91440" rIns="91440" bIns="36576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8613" y="1517749"/>
            <a:ext cx="5486400" cy="4572000"/>
          </a:xfrm>
          <a:prstGeom prst="roundRect">
            <a:avLst>
              <a:gd name="adj" fmla="val 3211"/>
            </a:avLst>
          </a:prstGeom>
          <a:solidFill>
            <a:schemeClr val="accent1"/>
          </a:solidFill>
        </p:spPr>
        <p:txBody>
          <a:bodyPr lIns="91440" tIns="91440" rIns="91440" bIns="91440"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3/8/2016</a:t>
            </a:fld>
            <a:endParaRPr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1446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all 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16200000">
            <a:off x="6283088" y="1411839"/>
            <a:ext cx="2743200" cy="2971800"/>
          </a:xfrm>
          <a:prstGeom prst="round2SameRect">
            <a:avLst>
              <a:gd name="adj1" fmla="val 5224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10058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733" y="1559695"/>
            <a:ext cx="2743200" cy="2651760"/>
          </a:xfrm>
          <a:prstGeom prst="rect">
            <a:avLst/>
          </a:prstGeom>
          <a:noFill/>
        </p:spPr>
        <p:txBody>
          <a:bodyPr vert="horz" lIns="91440" tIns="91440" rIns="91440" bIns="36576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8613" y="1517749"/>
            <a:ext cx="5486400" cy="4572000"/>
          </a:xfrm>
          <a:prstGeom prst="roundRect">
            <a:avLst>
              <a:gd name="adj" fmla="val 3211"/>
            </a:avLst>
          </a:prstGeom>
          <a:noFill/>
        </p:spPr>
        <p:txBody>
          <a:bodyPr lIns="91440" tIns="91440" rIns="91440" bIns="91440"/>
          <a:lstStyle>
            <a:lvl1pPr>
              <a:spcAft>
                <a:spcPts val="0"/>
              </a:spcAft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3/8/2016</a:t>
            </a:fld>
            <a:endParaRPr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201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all 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10058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8613" y="1517749"/>
            <a:ext cx="5486400" cy="4572000"/>
          </a:xfrm>
          <a:prstGeom prst="roundRect">
            <a:avLst>
              <a:gd name="adj" fmla="val 3211"/>
            </a:avLst>
          </a:prstGeom>
          <a:noFill/>
        </p:spPr>
        <p:txBody>
          <a:bodyPr lIns="91440" tIns="91440" rIns="91440" bIns="91440"/>
          <a:lstStyle>
            <a:lvl1pPr>
              <a:spcAft>
                <a:spcPts val="0"/>
              </a:spcAft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37891" y="1526138"/>
            <a:ext cx="3224473" cy="2737847"/>
          </a:xfrm>
          <a:prstGeom prst="roundRect">
            <a:avLst>
              <a:gd name="adj" fmla="val 6199"/>
            </a:avLst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3/8/2016</a:t>
            </a:fld>
            <a:endParaRPr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5401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all 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16200000">
            <a:off x="5597288" y="2097639"/>
            <a:ext cx="4114800" cy="2971800"/>
          </a:xfrm>
          <a:prstGeom prst="round2SameRect">
            <a:avLst>
              <a:gd name="adj1" fmla="val 5224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10058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733" y="1559695"/>
            <a:ext cx="2743200" cy="4114800"/>
          </a:xfrm>
          <a:prstGeom prst="rect">
            <a:avLst/>
          </a:prstGeom>
          <a:noFill/>
        </p:spPr>
        <p:txBody>
          <a:bodyPr vert="horz" lIns="91440" tIns="91440" rIns="91440" bIns="36576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8613" y="1517749"/>
            <a:ext cx="5486400" cy="4572000"/>
          </a:xfrm>
          <a:prstGeom prst="roundRect">
            <a:avLst>
              <a:gd name="adj" fmla="val 3211"/>
            </a:avLst>
          </a:prstGeom>
          <a:noFill/>
        </p:spPr>
        <p:txBody>
          <a:bodyPr lIns="91440" tIns="91440" rIns="91440" bIns="91440"/>
          <a:lstStyle>
            <a:lvl1pPr>
              <a:spcAft>
                <a:spcPts val="0"/>
              </a:spcAft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3/8/2016</a:t>
            </a:fld>
            <a:endParaRPr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8961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383694"/>
            <a:ext cx="8412480" cy="82296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310777"/>
            <a:ext cx="8412480" cy="475488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3/8/2016</a:t>
            </a:fld>
            <a:endParaRPr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4375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82296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825" y="1310777"/>
            <a:ext cx="8412480" cy="47548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E920C3-D147-47A9-BD6B-B7525AE8DF18}" type="datetimeFigureOut">
              <a:rPr lang="en-US"/>
              <a:pPr/>
              <a:t>3/8/2016</a:t>
            </a:fld>
            <a:endParaRPr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9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56679B-E644-40DE-87BF-42DF60EDD0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233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0"/>
        </a:spcAft>
        <a:buFont typeface="Arial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168275" indent="-168275" algn="l" defTabSz="4572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344488" indent="-168275" algn="l" defTabSz="457200" rtl="0" eaLnBrk="1" latinLnBrk="0" hangingPunct="1">
        <a:spcBef>
          <a:spcPts val="0"/>
        </a:spcBef>
        <a:spcAft>
          <a:spcPts val="600"/>
        </a:spcAft>
        <a:buFont typeface="Museo Sans For Dell" pitchFamily="2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11175" indent="-164592" algn="l" defTabSz="4572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76656" indent="-168275" algn="l" defTabSz="457200" rtl="0" eaLnBrk="1" latinLnBrk="0" hangingPunct="1">
        <a:spcBef>
          <a:spcPts val="0"/>
        </a:spcBef>
        <a:spcAft>
          <a:spcPts val="600"/>
        </a:spcAft>
        <a:buFont typeface="Museo Sans For Dell" pitchFamily="2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1.png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hyperlink" Target="http://www.google.com/url?sa=i&amp;rct=j&amp;q=&amp;esrc=s&amp;source=images&amp;cd=&amp;cad=rja&amp;uact=8&amp;ved=0ahUKEwi6vJHH7q_LAhWE_R4KHZXjCd0QjRwIBw&amp;url=http://www.weighforward.info/our-program/the-packages/&amp;bvm=bv.116274245,d.dmo&amp;psig=AFQjCNGwGxoBVyHURysDz0bmt3NYqcJ3jA&amp;ust=1457484368179506" TargetMode="External"/><Relationship Id="rId5" Type="http://schemas.openxmlformats.org/officeDocument/2006/relationships/image" Target="../media/image40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1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0.jpeg"/><Relationship Id="rId5" Type="http://schemas.openxmlformats.org/officeDocument/2006/relationships/hyperlink" Target="http://www.google.com/url?sa=i&amp;rct=j&amp;q=&amp;esrc=s&amp;source=images&amp;cd=&amp;cad=rja&amp;uact=8&amp;ved=0ahUKEwiO2IGCh6_LAhVLaD4KHU9oAwEQjRwIBw&amp;url=http://www.summonsresponse.com/blog/tag/forms-to-answer-a-summons/&amp;bvm=bv.116274245,d.dmo&amp;psig=AFQjCNG_xxSFDkZW7DRmI0l2Jm_JkaRseQ&amp;ust=1457456555849614" TargetMode="Externa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slide" Target="slide4.xml"/><Relationship Id="rId5" Type="http://schemas.openxmlformats.org/officeDocument/2006/relationships/image" Target="../media/image21.pn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slide" Target="slide5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media4.wma"/><Relationship Id="rId7" Type="http://schemas.openxmlformats.org/officeDocument/2006/relationships/image" Target="../media/image24.emf"/><Relationship Id="rId2" Type="http://schemas.microsoft.com/office/2007/relationships/media" Target="../media/media4.wma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image" Target="../media/image22.jpeg"/><Relationship Id="rId4" Type="http://schemas.openxmlformats.org/officeDocument/2006/relationships/slideLayout" Target="../slideLayouts/slideLayout3.xml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slideLayout" Target="../slideLayouts/slideLayout3.xml"/><Relationship Id="rId7" Type="http://schemas.openxmlformats.org/officeDocument/2006/relationships/slide" Target="slide7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21.png"/><Relationship Id="rId11" Type="http://schemas.openxmlformats.org/officeDocument/2006/relationships/image" Target="../media/image29.png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1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22.jpeg"/><Relationship Id="rId5" Type="http://schemas.openxmlformats.org/officeDocument/2006/relationships/image" Target="../media/image30.jpeg"/><Relationship Id="rId4" Type="http://schemas.openxmlformats.org/officeDocument/2006/relationships/hyperlink" Target="http://www.google.com/url?sa=i&amp;rct=j&amp;q=&amp;esrc=s&amp;source=images&amp;cd=&amp;cad=rja&amp;uact=8&amp;ved=0ahUKEwjC9O7j5rHLAhXDeT4KHRSQBVQQjRwIBw&amp;url=http://www.cruiselawnews.com/tags/medical/&amp;bvm=bv.116274245,d.cWw&amp;psig=AFQjCNFzKyUxagnUEJFYuzTVbq8ZheBpvg&amp;ust=1457550183919570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3.png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22.jpe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image" Target="../media/image21.png"/><Relationship Id="rId3" Type="http://schemas.openxmlformats.org/officeDocument/2006/relationships/audio" Target="../media/media8.wma"/><Relationship Id="rId7" Type="http://schemas.openxmlformats.org/officeDocument/2006/relationships/package" Target="../embeddings/Microsoft_Word_Document2.docx"/><Relationship Id="rId12" Type="http://schemas.openxmlformats.org/officeDocument/2006/relationships/slide" Target="slide10.xml"/><Relationship Id="rId2" Type="http://schemas.microsoft.com/office/2007/relationships/media" Target="../media/media8.wma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.emf"/><Relationship Id="rId11" Type="http://schemas.openxmlformats.org/officeDocument/2006/relationships/image" Target="../media/image39.emf"/><Relationship Id="rId5" Type="http://schemas.openxmlformats.org/officeDocument/2006/relationships/image" Target="../media/image22.jpeg"/><Relationship Id="rId10" Type="http://schemas.openxmlformats.org/officeDocument/2006/relationships/image" Target="../media/image38.emf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752600"/>
            <a:ext cx="8305800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How to Complete a Provider Enrollment Application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114800"/>
            <a:ext cx="6766560" cy="1554480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FACILITY PROVIDER</a:t>
            </a:r>
            <a:endParaRPr lang="en-US" dirty="0"/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 bwMode="auto">
          <a:xfrm>
            <a:off x="3962400" y="6388925"/>
            <a:ext cx="1066800" cy="381000"/>
          </a:xfrm>
          <a:prstGeom prst="round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Begin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185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ferris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699185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Submitting an Enrollment Application</a:t>
            </a:r>
            <a:br>
              <a:rPr lang="en-US" sz="3100" dirty="0" smtClean="0"/>
            </a:br>
            <a:r>
              <a:rPr lang="en-US" sz="2400" dirty="0">
                <a:solidFill>
                  <a:srgbClr val="000000"/>
                </a:solidFill>
              </a:rPr>
              <a:t>Provider Enrollment Form - U.S. Department of Labor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87082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381000" y="1122410"/>
            <a:ext cx="8412480" cy="16764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68275" indent="-16827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344488" indent="-168275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Museo Sans For Dell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1175" indent="-164592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6656" indent="-168275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Museo Sans For Dell" pitchFamily="2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 smtClean="0">
                <a:solidFill>
                  <a:schemeClr val="tx1"/>
                </a:solidFill>
              </a:rPr>
              <a:t>Once the enrollment application is completed, the provider will mail the application to the appropriate program shown below. </a:t>
            </a:r>
            <a:r>
              <a:rPr lang="en-US" sz="1700" b="1" dirty="0" smtClean="0">
                <a:solidFill>
                  <a:schemeClr val="tx1"/>
                </a:solidFill>
              </a:rPr>
              <a:t>The completed enrollment form must be accompanied by a completed ACH Vendor Payment Information Form or it will be returned to the provider.</a:t>
            </a:r>
          </a:p>
          <a:p>
            <a:endParaRPr lang="en-US" sz="1700" dirty="0" smtClean="0">
              <a:solidFill>
                <a:schemeClr val="tx1"/>
              </a:solidFill>
            </a:endParaRPr>
          </a:p>
          <a:p>
            <a:endParaRPr lang="en-US" sz="1700" dirty="0" smtClean="0"/>
          </a:p>
          <a:p>
            <a:endParaRPr lang="en-US" sz="17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323497"/>
              </p:ext>
            </p:extLst>
          </p:nvPr>
        </p:nvGraphicFramePr>
        <p:xfrm>
          <a:off x="1653540" y="2350614"/>
          <a:ext cx="5410200" cy="3899588"/>
        </p:xfrm>
        <a:graphic>
          <a:graphicData uri="http://schemas.openxmlformats.org/drawingml/2006/table">
            <a:tbl>
              <a:tblPr firstRow="1" firstCol="1" bandRow="1"/>
              <a:tblGrid>
                <a:gridCol w="1791132"/>
                <a:gridCol w="1840204"/>
                <a:gridCol w="1778864"/>
              </a:tblGrid>
              <a:tr h="10423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For Federal Employees’ Compensation Act (FECA) Program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For Black Lung Program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For Energy Program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32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OWCP/FECA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P.O. Box 8300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London, KY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40742-8300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DCMWC/Black Lung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P.O. Box 8302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London, KY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40742-8302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DEEOIC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P.O. Box 8304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London, KY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40742-8304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953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If you have any questions regarding the completion of the form, please call Toll Free: 1-844-493-1966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If you have any questions regarding the completion of the form, please call Toll Free: 1-800-638-7202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If you have any questions regarding the completion of the form, please call Toll Free: 1-866-272-2682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>
            <a:hlinkClick r:id="" action="ppaction://hlinkshowjump?jump=endshow"/>
          </p:cNvPr>
          <p:cNvSpPr txBox="1"/>
          <p:nvPr/>
        </p:nvSpPr>
        <p:spPr>
          <a:xfrm>
            <a:off x="3887152" y="6339817"/>
            <a:ext cx="609600" cy="307777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Exit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310640" y="2322040"/>
            <a:ext cx="6019800" cy="3983381"/>
          </a:xfrm>
          <a:prstGeom prst="rect">
            <a:avLst/>
          </a:prstGeom>
          <a:gradFill>
            <a:gsLst>
              <a:gs pos="100000">
                <a:schemeClr val="bg1">
                  <a:alpha val="73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040" y="2395408"/>
            <a:ext cx="31718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http://weighforward.info/wp-content/uploads/2014/05/complete-img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889" y="3105021"/>
            <a:ext cx="17621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769109" y="3514088"/>
            <a:ext cx="7765289" cy="47705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Complete the ACH Vendor Payment Form</a:t>
            </a:r>
            <a:endParaRPr 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Slide 9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0344" y="6273917"/>
            <a:ext cx="336304" cy="3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50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5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15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16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31" presetClass="exit" presetSubtype="0" fill="hold" nodeType="withEffect">
                                  <p:stCondLst>
                                    <p:cond delay="4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53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6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grpId="1" nodeType="withEffect">
                                  <p:stCondLst>
                                    <p:cond delay="6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63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36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6" grpId="0" build="p"/>
      <p:bldP spid="18" grpId="0" animBg="1"/>
      <p:bldP spid="19" grpId="0" animBg="1"/>
      <p:bldP spid="19" grpId="1" animBg="1"/>
      <p:bldP spid="22" grpId="0" animBg="1"/>
      <p:bldP spid="2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68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4" action="ppaction://hlinksldjump"/>
          </p:cNvPr>
          <p:cNvSpPr/>
          <p:nvPr/>
        </p:nvSpPr>
        <p:spPr bwMode="auto">
          <a:xfrm>
            <a:off x="4073236" y="6173708"/>
            <a:ext cx="1066800" cy="599358"/>
          </a:xfrm>
          <a:prstGeom prst="rightArrow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/>
              <a:t>Next</a:t>
            </a:r>
            <a:endParaRPr lang="en-US" sz="1400" dirty="0"/>
          </a:p>
        </p:txBody>
      </p:sp>
      <p:pic>
        <p:nvPicPr>
          <p:cNvPr id="4100" name="Picture 4" descr="http://www.summonsresponse.com/blog/wp-content/uploads/2012/01/Paperwork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009" y="1796555"/>
            <a:ext cx="2819401" cy="187075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636" y="121732"/>
            <a:ext cx="9144000" cy="59785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softEdge rad="127000"/>
          </a:effectLst>
        </p:spPr>
        <p:txBody>
          <a:bodyPr wrap="square" lIns="36576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5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5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5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 smtClean="0"/>
              <a:t>The Purpose </a:t>
            </a:r>
            <a:r>
              <a:rPr lang="en-US" sz="2500" dirty="0"/>
              <a:t>of the Enrollment </a:t>
            </a:r>
            <a:r>
              <a:rPr lang="en-US" sz="2500" dirty="0" smtClean="0"/>
              <a:t>Application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/>
              <a:t>How to Complete an Application for </a:t>
            </a:r>
            <a:r>
              <a:rPr lang="en-US" sz="2500" dirty="0" smtClean="0"/>
              <a:t>a Facility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/>
              <a:t>What Types of Credentials are </a:t>
            </a:r>
            <a:r>
              <a:rPr lang="en-US" sz="2500" dirty="0" smtClean="0"/>
              <a:t>Required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/>
              <a:t>How to submit your </a:t>
            </a:r>
            <a:r>
              <a:rPr lang="en-US" sz="2500" dirty="0" smtClean="0"/>
              <a:t>Provider Enrollment Application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500" dirty="0" smtClean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77536" y="304800"/>
            <a:ext cx="84582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How to Complete a Provider Enrollment Application</a:t>
            </a:r>
            <a:endParaRPr lang="en-US" dirty="0"/>
          </a:p>
        </p:txBody>
      </p:sp>
      <p:pic>
        <p:nvPicPr>
          <p:cNvPr id="2" name="Slide 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4800" y="6433630"/>
            <a:ext cx="339436" cy="33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8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7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7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7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17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643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5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8" y="204951"/>
            <a:ext cx="8412480" cy="978008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Completing an Enrollment Application</a:t>
            </a:r>
            <a:r>
              <a:rPr lang="en-US" sz="22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US" sz="220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en-US" sz="2200" dirty="0" smtClean="0">
                <a:solidFill>
                  <a:srgbClr val="000000"/>
                </a:solidFill>
                <a:ea typeface="+mn-ea"/>
                <a:cs typeface="+mn-cs"/>
              </a:rPr>
              <a:t>Provider </a:t>
            </a:r>
            <a:r>
              <a:rPr lang="en-US" sz="2200" dirty="0">
                <a:solidFill>
                  <a:srgbClr val="000000"/>
                </a:solidFill>
                <a:ea typeface="+mn-ea"/>
                <a:cs typeface="+mn-cs"/>
              </a:rPr>
              <a:t>Enrollment Form - U.S. Department of </a:t>
            </a:r>
            <a:r>
              <a:rPr lang="en-US" sz="2200" dirty="0" smtClean="0">
                <a:solidFill>
                  <a:srgbClr val="000000"/>
                </a:solidFill>
                <a:ea typeface="+mn-ea"/>
                <a:cs typeface="+mn-cs"/>
              </a:rPr>
              <a:t>Labor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765" y="304800"/>
            <a:ext cx="504825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28600" y="667434"/>
            <a:ext cx="878695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2895D5"/>
                </a:solidFill>
              </a:rPr>
              <a:t>	</a:t>
            </a:r>
            <a:endParaRPr lang="en-US" b="1" u="sng" dirty="0">
              <a:solidFill>
                <a:srgbClr val="000000"/>
              </a:solidFill>
            </a:endParaRPr>
          </a:p>
          <a:p>
            <a:r>
              <a:rPr lang="en-US" b="1" u="sng" dirty="0">
                <a:solidFill>
                  <a:srgbClr val="000000"/>
                </a:solidFill>
              </a:rPr>
              <a:t>All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practice types (Individual/Facility/Group), </a:t>
            </a:r>
            <a:r>
              <a:rPr lang="en-US" b="1" u="sng" dirty="0">
                <a:solidFill>
                  <a:srgbClr val="000000"/>
                </a:solidFill>
              </a:rPr>
              <a:t>must</a:t>
            </a:r>
            <a:r>
              <a:rPr lang="en-US" dirty="0">
                <a:solidFill>
                  <a:srgbClr val="000000"/>
                </a:solidFill>
              </a:rPr>
              <a:t> complete this section of the application.</a:t>
            </a:r>
          </a:p>
        </p:txBody>
      </p:sp>
      <p:pic>
        <p:nvPicPr>
          <p:cNvPr id="4" name="Slide 2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4082" y="362572"/>
            <a:ext cx="317203" cy="317203"/>
          </a:xfrm>
          <a:prstGeom prst="rect">
            <a:avLst/>
          </a:prstGeom>
        </p:spPr>
      </p:pic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276883" y="1735837"/>
            <a:ext cx="8305800" cy="2545059"/>
          </a:xfrm>
          <a:ln cmpd="thickThin">
            <a:solidFill>
              <a:schemeClr val="accent1"/>
            </a:solidFill>
          </a:ln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Provider Enrollment </a:t>
            </a:r>
            <a:r>
              <a:rPr lang="en-US" dirty="0" smtClean="0">
                <a:solidFill>
                  <a:schemeClr val="tx1"/>
                </a:solidFill>
              </a:rPr>
              <a:t>Form							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r>
              <a:rPr lang="en-US" sz="1000" dirty="0" smtClean="0">
                <a:solidFill>
                  <a:schemeClr val="tx1"/>
                </a:solidFill>
              </a:rPr>
              <a:t>Please </a:t>
            </a:r>
            <a:r>
              <a:rPr lang="en-US" sz="1000" dirty="0">
                <a:solidFill>
                  <a:schemeClr val="tx1"/>
                </a:solidFill>
              </a:rPr>
              <a:t>refer to instructions for completing this form</a:t>
            </a:r>
            <a:r>
              <a:rPr lang="en-US" sz="1000" dirty="0" smtClean="0">
                <a:solidFill>
                  <a:schemeClr val="tx1"/>
                </a:solidFill>
              </a:rPr>
              <a:t>.</a:t>
            </a:r>
          </a:p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81914" y="2565288"/>
            <a:ext cx="2285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</a:rPr>
              <a:t>OMB Number 1240-0021</a:t>
            </a:r>
          </a:p>
          <a:p>
            <a:r>
              <a:rPr lang="en-US" sz="900" dirty="0">
                <a:solidFill>
                  <a:srgbClr val="000000"/>
                </a:solidFill>
              </a:rPr>
              <a:t>Expires: 1/31/2013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864524" y="2089775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</a:rPr>
              <a:t>U.S. Department of Labor  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</a:rPr>
              <a:t>Office of Workers’ Compensation Programs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853875"/>
              </p:ext>
            </p:extLst>
          </p:nvPr>
        </p:nvGraphicFramePr>
        <p:xfrm>
          <a:off x="403742" y="3057333"/>
          <a:ext cx="8153400" cy="1219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85022"/>
                <a:gridCol w="40283"/>
                <a:gridCol w="2428095"/>
              </a:tblGrid>
              <a:tr h="463936">
                <a:tc>
                  <a:txBody>
                    <a:bodyPr/>
                    <a:lstStyle/>
                    <a:p>
                      <a:pPr marL="43815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Provider Number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79705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Effective Date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5873">
                <a:tc gridSpan="3">
                  <a:txBody>
                    <a:bodyPr/>
                    <a:lstStyle/>
                    <a:p>
                      <a:pPr marL="2831465" marR="2929255" algn="ctr">
                        <a:lnSpc>
                          <a:spcPct val="11500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FOR</a:t>
                      </a:r>
                      <a:r>
                        <a:rPr lang="en-US" sz="950" spc="-10" dirty="0">
                          <a:effectLst/>
                        </a:rPr>
                        <a:t> </a:t>
                      </a:r>
                      <a:r>
                        <a:rPr lang="en-US" sz="950" dirty="0">
                          <a:effectLst/>
                        </a:rPr>
                        <a:t>DOL</a:t>
                      </a:r>
                      <a:r>
                        <a:rPr lang="en-US" sz="950" spc="145" dirty="0">
                          <a:effectLst/>
                        </a:rPr>
                        <a:t> </a:t>
                      </a:r>
                      <a:r>
                        <a:rPr lang="en-US" sz="950" dirty="0">
                          <a:effectLst/>
                        </a:rPr>
                        <a:t>USE</a:t>
                      </a:r>
                      <a:r>
                        <a:rPr lang="en-US" sz="950" spc="-50" dirty="0">
                          <a:effectLst/>
                        </a:rPr>
                        <a:t> </a:t>
                      </a:r>
                      <a:r>
                        <a:rPr lang="en-US" sz="950" dirty="0">
                          <a:effectLst/>
                        </a:rPr>
                        <a:t>ONLY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9390">
                <a:tc gridSpan="2">
                  <a:txBody>
                    <a:bodyPr/>
                    <a:lstStyle/>
                    <a:p>
                      <a:pPr marL="133350" marR="0">
                        <a:lnSpc>
                          <a:spcPct val="115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  <a:tabLst>
                          <a:tab pos="3848100" algn="l"/>
                          <a:tab pos="4902200" algn="l"/>
                        </a:tabLst>
                      </a:pPr>
                      <a:r>
                        <a:rPr lang="en-US" sz="900" dirty="0">
                          <a:effectLst/>
                        </a:rPr>
                        <a:t>1.  </a:t>
                      </a:r>
                      <a:r>
                        <a:rPr lang="en-US" sz="900" spc="140" dirty="0">
                          <a:effectLst/>
                        </a:rPr>
                        <a:t> </a:t>
                      </a:r>
                      <a:r>
                        <a:rPr lang="en-US" sz="900" dirty="0">
                          <a:effectLst/>
                        </a:rPr>
                        <a:t>Are you applying for a new enrollment or updating your record?	New enrollment	Update</a:t>
                      </a:r>
                      <a:endParaRPr lang="en-US" sz="1100" dirty="0">
                        <a:effectLst/>
                      </a:endParaRPr>
                    </a:p>
                    <a:p>
                      <a:pPr marL="342265" marR="0">
                        <a:lnSpc>
                          <a:spcPct val="115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If update, enter Provider Number or Employer Identification Number (EIN):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830" marR="0">
                        <a:lnSpc>
                          <a:spcPct val="120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  <a:tabLst>
                          <a:tab pos="1066800" algn="l"/>
                        </a:tabLst>
                      </a:pPr>
                      <a:r>
                        <a:rPr lang="en-US" sz="900" dirty="0">
                          <a:effectLst/>
                        </a:rPr>
                        <a:t>1a. Program	</a:t>
                      </a:r>
                      <a:r>
                        <a:rPr lang="en-US" sz="900" dirty="0" smtClean="0">
                          <a:effectLst/>
                        </a:rPr>
                        <a:t>FECA          Black </a:t>
                      </a:r>
                      <a:r>
                        <a:rPr lang="en-US" sz="900" dirty="0">
                          <a:effectLst/>
                        </a:rPr>
                        <a:t>Lung	</a:t>
                      </a:r>
                      <a:endParaRPr lang="en-US" sz="900" dirty="0" smtClean="0">
                        <a:effectLst/>
                      </a:endParaRPr>
                    </a:p>
                    <a:p>
                      <a:pPr marL="36830" marR="0">
                        <a:lnSpc>
                          <a:spcPct val="120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  <a:tabLst>
                          <a:tab pos="1066800" algn="l"/>
                        </a:tabLst>
                      </a:pPr>
                      <a:r>
                        <a:rPr lang="en-US" sz="900" dirty="0" smtClean="0">
                          <a:effectLst/>
                        </a:rPr>
                        <a:t>                                 Energy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63522" y="4310420"/>
            <a:ext cx="8293620" cy="1938992"/>
          </a:xfrm>
          <a:prstGeom prst="rect">
            <a:avLst/>
          </a:prstGeom>
          <a:noFill/>
          <a:ln w="15875" cmpd="sng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Block 1: 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Indicate whether this form is being used for a new enrollment, or to update an 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*</a:t>
            </a:r>
          </a:p>
          <a:p>
            <a:r>
              <a:rPr lang="en-US" sz="1200" dirty="0">
                <a:solidFill>
                  <a:srgbClr val="000000"/>
                </a:solidFill>
              </a:rPr>
              <a:t>existing enrollment record.</a:t>
            </a:r>
          </a:p>
          <a:p>
            <a:r>
              <a:rPr lang="en-US" sz="1200" b="1" i="1" u="sng" dirty="0">
                <a:solidFill>
                  <a:srgbClr val="000000"/>
                </a:solidFill>
              </a:rPr>
              <a:t>Note: If the form is being submitted to update your record, enter your Provider Number or Employer Identification Number.</a:t>
            </a:r>
          </a:p>
          <a:p>
            <a:r>
              <a:rPr lang="en-US" sz="1200" b="1" dirty="0">
                <a:solidFill>
                  <a:srgbClr val="000000"/>
                </a:solidFill>
              </a:rPr>
              <a:t>Block 1a:  </a:t>
            </a:r>
            <a:r>
              <a:rPr lang="en-US" sz="1200" dirty="0">
                <a:solidFill>
                  <a:srgbClr val="000000"/>
                </a:solidFill>
              </a:rPr>
              <a:t>Check the program in which you want to enroll as a provider. </a:t>
            </a:r>
            <a:r>
              <a:rPr lang="en-US" sz="2000" b="1" dirty="0">
                <a:solidFill>
                  <a:srgbClr val="FF0000"/>
                </a:solidFill>
              </a:rPr>
              <a:t>*</a:t>
            </a:r>
          </a:p>
          <a:p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b="1" i="1" u="sng" dirty="0">
                <a:solidFill>
                  <a:srgbClr val="000000"/>
                </a:solidFill>
              </a:rPr>
              <a:t>Note: If the provider wants to enroll in additional programs, a separate application is required for each program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* </a:t>
            </a:r>
            <a:r>
              <a:rPr lang="en-US" sz="1400" b="1" u="sng" dirty="0">
                <a:solidFill>
                  <a:srgbClr val="FF0000"/>
                </a:solidFill>
              </a:rPr>
              <a:t>If data is missing from these fields, the application will be Returned to the Provider (RTP</a:t>
            </a:r>
            <a:r>
              <a:rPr lang="en-US" sz="1400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4455480" y="3076883"/>
            <a:ext cx="0" cy="3810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082363" y="3793361"/>
            <a:ext cx="136634" cy="172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87954" y="3800046"/>
            <a:ext cx="136634" cy="172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53424" y="3782766"/>
            <a:ext cx="136634" cy="172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08005" y="3782766"/>
            <a:ext cx="136634" cy="172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98405" y="3999164"/>
            <a:ext cx="136634" cy="172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5903280" y="3740769"/>
            <a:ext cx="0" cy="54012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641" y="1920154"/>
            <a:ext cx="504825" cy="504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" name="Straight Arrow Connector 39"/>
          <p:cNvCxnSpPr/>
          <p:nvPr/>
        </p:nvCxnSpPr>
        <p:spPr>
          <a:xfrm flipV="1">
            <a:off x="6257641" y="4074669"/>
            <a:ext cx="358077" cy="1583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835852" y="4090550"/>
            <a:ext cx="0" cy="3305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406432" y="3057333"/>
            <a:ext cx="154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999909999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Right Arrow 42">
            <a:hlinkClick r:id="rId6" action="ppaction://hlinksldjump"/>
          </p:cNvPr>
          <p:cNvSpPr/>
          <p:nvPr/>
        </p:nvSpPr>
        <p:spPr bwMode="auto">
          <a:xfrm>
            <a:off x="4073236" y="6248400"/>
            <a:ext cx="1014718" cy="533400"/>
          </a:xfrm>
          <a:prstGeom prst="rightArrow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/>
              <a:t>Next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47806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repeatCount="4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4000"/>
                                  </p:stCondLst>
                                  <p:iterate type="lt">
                                    <p:tmPct val="22656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5000" fill="hold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3622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2" grpId="0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Completing an </a:t>
            </a:r>
            <a:r>
              <a:rPr lang="en-US" dirty="0"/>
              <a:t>Enrollment Application</a:t>
            </a:r>
          </a:p>
        </p:txBody>
      </p:sp>
      <p:pic>
        <p:nvPicPr>
          <p:cNvPr id="4" name="Slide 3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" y="6400800"/>
            <a:ext cx="304800" cy="3048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06" b="5160"/>
          <a:stretch/>
        </p:blipFill>
        <p:spPr bwMode="auto">
          <a:xfrm>
            <a:off x="159224" y="990600"/>
            <a:ext cx="8762320" cy="31092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6975" y="4959678"/>
            <a:ext cx="7685649" cy="523220"/>
          </a:xfrm>
          <a:prstGeom prst="rect">
            <a:avLst/>
          </a:prstGeom>
          <a:noFill/>
          <a:ln cmpd="sng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Block 2:  Indicate earliest date you treated any OWCP </a:t>
            </a:r>
            <a:r>
              <a:rPr lang="en-US" b="1" dirty="0" smtClean="0">
                <a:solidFill>
                  <a:srgbClr val="000000"/>
                </a:solidFill>
              </a:rPr>
              <a:t>beneficiary.</a:t>
            </a:r>
          </a:p>
          <a:p>
            <a:pPr algn="ctr"/>
            <a:r>
              <a:rPr lang="en-US" sz="1000" b="1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1091" y="3730545"/>
            <a:ext cx="1608133" cy="369332"/>
          </a:xfrm>
          <a:prstGeom prst="rect">
            <a:avLst/>
          </a:prstGeom>
          <a:noFill/>
          <a:ln cmpd="sng"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33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Ex. 2/22/2015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138451" y="4012209"/>
            <a:ext cx="304799" cy="8613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ight Arrow 15">
            <a:hlinkClick r:id="rId6" action="ppaction://hlinksldjump"/>
          </p:cNvPr>
          <p:cNvSpPr/>
          <p:nvPr/>
        </p:nvSpPr>
        <p:spPr bwMode="auto">
          <a:xfrm>
            <a:off x="4033025" y="6109648"/>
            <a:ext cx="1014718" cy="609600"/>
          </a:xfrm>
          <a:prstGeom prst="rightArrow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/>
              <a:t>Next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4439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4" presetClass="entr" presetSubtype="10" repeatCount="3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indefinite" fill="hold" grpId="0" nodeType="withEffect">
                                  <p:stCondLst>
                                    <p:cond delay="22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9303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 animBg="1"/>
      <p:bldP spid="14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927785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Completing an Enrollment Application</a:t>
            </a:r>
            <a:br>
              <a:rPr lang="en-US" dirty="0" smtClean="0"/>
            </a:br>
            <a:r>
              <a:rPr lang="en-US" sz="2200" dirty="0" smtClean="0">
                <a:solidFill>
                  <a:srgbClr val="000000"/>
                </a:solidFill>
                <a:ea typeface="+mn-ea"/>
                <a:cs typeface="+mn-cs"/>
              </a:rPr>
              <a:t>Provider </a:t>
            </a:r>
            <a:r>
              <a:rPr lang="en-US" sz="2200" dirty="0">
                <a:solidFill>
                  <a:srgbClr val="000000"/>
                </a:solidFill>
                <a:ea typeface="+mn-ea"/>
                <a:cs typeface="+mn-cs"/>
              </a:rPr>
              <a:t>Enrollment </a:t>
            </a:r>
            <a:r>
              <a:rPr lang="en-US" sz="2200" dirty="0" smtClean="0">
                <a:solidFill>
                  <a:srgbClr val="000000"/>
                </a:solidFill>
                <a:ea typeface="+mn-ea"/>
                <a:cs typeface="+mn-cs"/>
              </a:rPr>
              <a:t>Form - U.S</a:t>
            </a:r>
            <a:r>
              <a:rPr lang="en-US" sz="2200" dirty="0">
                <a:solidFill>
                  <a:srgbClr val="000000"/>
                </a:solidFill>
                <a:ea typeface="+mn-ea"/>
                <a:cs typeface="+mn-cs"/>
              </a:rPr>
              <a:t>. Department of Labor</a:t>
            </a:r>
            <a:br>
              <a:rPr lang="en-US" sz="220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47660"/>
            <a:ext cx="8305800" cy="5343156"/>
          </a:xfrm>
          <a:ln>
            <a:noFill/>
          </a:ln>
        </p:spPr>
        <p:txBody>
          <a:bodyPr>
            <a:normAutofit/>
          </a:bodyPr>
          <a:lstStyle/>
          <a:p>
            <a:endParaRPr lang="en-US" sz="2200" dirty="0">
              <a:solidFill>
                <a:srgbClr val="000000"/>
              </a:solidFill>
              <a:ea typeface="+mj-ea"/>
              <a:cs typeface="+mj-cs"/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Practice Information </a:t>
            </a:r>
            <a:r>
              <a:rPr lang="en-US" b="1" dirty="0" smtClean="0">
                <a:solidFill>
                  <a:schemeClr val="tx1"/>
                </a:solidFill>
              </a:rPr>
              <a:t>(Section 3)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u="sng" dirty="0" smtClean="0">
                <a:solidFill>
                  <a:schemeClr val="tx1"/>
                </a:solidFill>
              </a:rPr>
              <a:t>All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practice types (Individual/Facility/Group), </a:t>
            </a:r>
            <a:r>
              <a:rPr lang="en-US" b="1" u="sng" dirty="0" smtClean="0">
                <a:solidFill>
                  <a:schemeClr val="tx1"/>
                </a:solidFill>
              </a:rPr>
              <a:t>must</a:t>
            </a:r>
            <a:r>
              <a:rPr lang="en-US" dirty="0" smtClean="0">
                <a:solidFill>
                  <a:schemeClr val="tx1"/>
                </a:solidFill>
              </a:rPr>
              <a:t> complete this section of the application.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2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3966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448413"/>
              </p:ext>
            </p:extLst>
          </p:nvPr>
        </p:nvGraphicFramePr>
        <p:xfrm>
          <a:off x="431800" y="2241153"/>
          <a:ext cx="7930055" cy="1766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Document" r:id="rId6" imgW="6384434" imgH="1552437" progId="Word.Document.12">
                  <p:embed/>
                </p:oleObj>
              </mc:Choice>
              <mc:Fallback>
                <p:oleObj name="Document" r:id="rId6" imgW="6384434" imgH="15524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1800" y="2241153"/>
                        <a:ext cx="7930055" cy="1766094"/>
                      </a:xfrm>
                      <a:prstGeom prst="rect">
                        <a:avLst/>
                      </a:prstGeom>
                      <a:ln>
                        <a:solidFill>
                          <a:schemeClr val="tx1">
                            <a:alpha val="8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8300" y="4120752"/>
            <a:ext cx="8534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Box 3: The provider should type/print their practice name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Box 4: The provider should type/print their practice physical address </a:t>
            </a:r>
            <a:r>
              <a:rPr lang="en-US" sz="1200" dirty="0">
                <a:solidFill>
                  <a:srgbClr val="3366FF"/>
                </a:solidFill>
              </a:rPr>
              <a:t>(</a:t>
            </a:r>
            <a:r>
              <a:rPr lang="en-US" sz="1200" b="1" dirty="0">
                <a:solidFill>
                  <a:srgbClr val="3366FF"/>
                </a:solidFill>
              </a:rPr>
              <a:t>P.O. Box is not acceptable - RTP</a:t>
            </a:r>
            <a:r>
              <a:rPr lang="en-US" sz="1200" dirty="0">
                <a:solidFill>
                  <a:srgbClr val="3366FF"/>
                </a:solidFill>
              </a:rPr>
              <a:t>)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Box 5: The provider should type/print their practice city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Box 6: The provider should type/print their practice state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Box 7: The provider should type/print their zip code (all 9-digits)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Box 8: The provider should type/print their practice phone number </a:t>
            </a:r>
          </a:p>
          <a:p>
            <a:r>
              <a:rPr lang="en-US" sz="1200" dirty="0">
                <a:solidFill>
                  <a:srgbClr val="000000"/>
                </a:solidFill>
              </a:rPr>
              <a:t>            </a:t>
            </a:r>
            <a:r>
              <a:rPr lang="en-US" sz="1200" b="1" dirty="0">
                <a:solidFill>
                  <a:srgbClr val="000000"/>
                </a:solidFill>
              </a:rPr>
              <a:t>(Note: if the provider submits a cell phone # for the practice, the provider must submit a copy  </a:t>
            </a:r>
          </a:p>
          <a:p>
            <a:r>
              <a:rPr lang="en-US" sz="1200" b="1" dirty="0">
                <a:solidFill>
                  <a:srgbClr val="000000"/>
                </a:solidFill>
              </a:rPr>
              <a:t>                       of their cell phone bill. The address on the bill MUST match the address in box 4)</a:t>
            </a:r>
          </a:p>
          <a:p>
            <a:r>
              <a:rPr lang="en-US" sz="2000" dirty="0">
                <a:solidFill>
                  <a:srgbClr val="FF0000"/>
                </a:solidFill>
              </a:rPr>
              <a:t>* </a:t>
            </a:r>
            <a:r>
              <a:rPr lang="en-US" sz="1400" b="1" u="sng" dirty="0">
                <a:solidFill>
                  <a:srgbClr val="FF0000"/>
                </a:solidFill>
              </a:rPr>
              <a:t>If data is missing from any of these fields, the application will be Returned to the Provider (RTP</a:t>
            </a:r>
            <a:r>
              <a:rPr lang="en-US" sz="1400" dirty="0">
                <a:solidFill>
                  <a:srgbClr val="FF0000"/>
                </a:solidFill>
              </a:rPr>
              <a:t>)</a:t>
            </a:r>
          </a:p>
          <a:p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69562" y="2390576"/>
            <a:ext cx="2057400" cy="307777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effectLst/>
              </a:rPr>
              <a:t>Provider Company </a:t>
            </a:r>
            <a:r>
              <a:rPr lang="en-US" sz="1400" dirty="0" err="1" smtClean="0">
                <a:solidFill>
                  <a:srgbClr val="3366FF"/>
                </a:solidFill>
                <a:effectLst/>
              </a:rPr>
              <a:t>Inc</a:t>
            </a:r>
            <a:endParaRPr lang="en-US" sz="1400" dirty="0">
              <a:solidFill>
                <a:srgbClr val="3366FF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60362" y="3155553"/>
            <a:ext cx="1752600" cy="307777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effectLst/>
              </a:rPr>
              <a:t>999-999-9999</a:t>
            </a:r>
            <a:endParaRPr lang="en-US" sz="1400" dirty="0">
              <a:solidFill>
                <a:srgbClr val="3366FF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08600" y="2353964"/>
            <a:ext cx="2666999" cy="307777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effectLst/>
              </a:rPr>
              <a:t>4090 Corporate Street</a:t>
            </a:r>
            <a:endParaRPr lang="en-US" sz="1400" dirty="0">
              <a:solidFill>
                <a:srgbClr val="3366FF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6087" y="2698353"/>
            <a:ext cx="438150" cy="307777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effectLst/>
              </a:rPr>
              <a:t>FL</a:t>
            </a:r>
            <a:endParaRPr lang="en-US" sz="1400" dirty="0">
              <a:solidFill>
                <a:srgbClr val="3366FF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24700" y="2698353"/>
            <a:ext cx="889000" cy="307777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effectLst/>
              </a:rPr>
              <a:t>51551</a:t>
            </a:r>
            <a:endParaRPr lang="en-US" sz="1400" dirty="0">
              <a:solidFill>
                <a:srgbClr val="3366FF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68012" y="3158530"/>
            <a:ext cx="1377950" cy="307777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effectLst/>
              </a:rPr>
              <a:t>999-999-9999</a:t>
            </a:r>
            <a:endParaRPr lang="en-US" sz="1400" dirty="0">
              <a:solidFill>
                <a:srgbClr val="3366FF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74362" y="2771576"/>
            <a:ext cx="2058986" cy="307777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effectLst/>
              </a:rPr>
              <a:t>Corporate Town</a:t>
            </a:r>
            <a:endParaRPr lang="en-US" sz="1400" dirty="0">
              <a:solidFill>
                <a:srgbClr val="3366FF"/>
              </a:solidFill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27700" y="3228776"/>
            <a:ext cx="2286000" cy="307777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effectLst/>
              </a:rPr>
              <a:t>Corporate0x@Corp.Com</a:t>
            </a:r>
            <a:endParaRPr lang="en-US" sz="1400" dirty="0">
              <a:solidFill>
                <a:srgbClr val="3366FF"/>
              </a:solidFill>
              <a:effectLst/>
            </a:endParaRPr>
          </a:p>
        </p:txBody>
      </p:sp>
      <p:pic>
        <p:nvPicPr>
          <p:cNvPr id="5" name="Slide 4.w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6839" y="6279086"/>
            <a:ext cx="318961" cy="318961"/>
          </a:xfrm>
          <a:prstGeom prst="rect">
            <a:avLst/>
          </a:prstGeom>
        </p:spPr>
      </p:pic>
      <p:sp>
        <p:nvSpPr>
          <p:cNvPr id="18" name="Right Arrow 17">
            <a:hlinkClick r:id="rId9" action="ppaction://hlinksldjump"/>
          </p:cNvPr>
          <p:cNvSpPr/>
          <p:nvPr/>
        </p:nvSpPr>
        <p:spPr bwMode="auto">
          <a:xfrm>
            <a:off x="4033025" y="6109648"/>
            <a:ext cx="1014718" cy="609600"/>
          </a:xfrm>
          <a:prstGeom prst="rightArrow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/>
              <a:t>Next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5455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4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6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7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4" presetClass="emph" presetSubtype="0" fill="hold" nodeType="withEffect">
                                  <p:stCondLst>
                                    <p:cond delay="23800"/>
                                  </p:stCondLst>
                                  <p:iterate type="wd">
                                    <p:tmPct val="2667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6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7" presetClass="emph" presetSubtype="0" fill="remove" nodeType="withEffect">
                                  <p:stCondLst>
                                    <p:cond delay="24200"/>
                                  </p:stCondLst>
                                  <p:iterate type="wd">
                                    <p:tmPct val="6667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" dur="900" autoRev="1" fill="remov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animClr clrSpc="rgb" dir="cw">
                                      <p:cBhvr>
                                        <p:cTn id="30" dur="900" autoRev="1" fill="remov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31" dur="900" autoRev="1" fill="remov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900" autoRev="1" fill="remov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1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40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44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93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4"/>
            <a:ext cx="8412480" cy="1232586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/>
              <a:t>Completing an </a:t>
            </a:r>
            <a:r>
              <a:rPr lang="en-US" dirty="0"/>
              <a:t>Enrollment </a:t>
            </a:r>
            <a:r>
              <a:rPr lang="en-US" dirty="0" smtClean="0"/>
              <a:t>Application</a:t>
            </a:r>
            <a:br>
              <a:rPr lang="en-US" dirty="0" smtClean="0"/>
            </a:br>
            <a:r>
              <a:rPr lang="en-US" sz="2400" dirty="0">
                <a:solidFill>
                  <a:srgbClr val="000000"/>
                </a:solidFill>
              </a:rPr>
              <a:t>Provider Enrollment Form	 - U.S. Department of Labor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tx1"/>
                </a:solidFill>
              </a:rPr>
              <a:t>Providers </a:t>
            </a:r>
            <a:r>
              <a:rPr lang="en-US" sz="2000" b="1" dirty="0" smtClean="0">
                <a:solidFill>
                  <a:schemeClr val="tx1"/>
                </a:solidFill>
              </a:rPr>
              <a:t>MUST</a:t>
            </a:r>
            <a:r>
              <a:rPr lang="en-US" sz="2000" dirty="0" smtClean="0">
                <a:solidFill>
                  <a:schemeClr val="tx1"/>
                </a:solidFill>
              </a:rPr>
              <a:t> Select a Type of Practice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2895D5"/>
                </a:solidFill>
              </a:rPr>
              <a:t/>
            </a:r>
            <a:br>
              <a:rPr lang="en-US" dirty="0">
                <a:solidFill>
                  <a:srgbClr val="2895D5"/>
                </a:solidFill>
              </a:rPr>
            </a:b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033" y="405204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6495956"/>
            <a:ext cx="67373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Slide 5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73095" y="481076"/>
            <a:ext cx="289905" cy="289905"/>
          </a:xfrm>
          <a:prstGeom prst="rect">
            <a:avLst/>
          </a:prstGeom>
        </p:spPr>
      </p:pic>
      <p:sp>
        <p:nvSpPr>
          <p:cNvPr id="9" name="Right Arrow 8">
            <a:hlinkClick r:id="rId7" action="ppaction://hlinksldjump"/>
          </p:cNvPr>
          <p:cNvSpPr/>
          <p:nvPr/>
        </p:nvSpPr>
        <p:spPr bwMode="auto">
          <a:xfrm>
            <a:off x="7681000" y="5506871"/>
            <a:ext cx="701000" cy="547807"/>
          </a:xfrm>
          <a:prstGeom prst="rightArrow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300" dirty="0" smtClean="0"/>
              <a:t>Next</a:t>
            </a:r>
            <a:endParaRPr lang="en-US" sz="1300" dirty="0"/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08" y="1335024"/>
            <a:ext cx="811082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" r="17869" b="6769"/>
          <a:stretch/>
        </p:blipFill>
        <p:spPr bwMode="auto">
          <a:xfrm>
            <a:off x="457539" y="2762332"/>
            <a:ext cx="6985494" cy="373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871181" y="3736228"/>
            <a:ext cx="6269393" cy="114057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14" name="Picture 3" descr="C:\Users\11004070\AppData\Local\Microsoft\Windows\Temporary Internet Files\Content.IE5\KSJV32ZJ\600px-Red_check.svg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226" y="1371600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5" r="4786"/>
          <a:stretch/>
        </p:blipFill>
        <p:spPr bwMode="auto">
          <a:xfrm>
            <a:off x="7363174" y="2928582"/>
            <a:ext cx="1641774" cy="80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394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400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repeatCount="4000" fill="hold" nodeType="withEffect">
                                  <p:stCondLst>
                                    <p:cond delay="45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96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cruiselawnews.com/uploads/image/Medical%20Facilitie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615" y="2527110"/>
            <a:ext cx="3152115" cy="2351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990"/>
            <a:ext cx="8412480" cy="5940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Completing an </a:t>
            </a:r>
            <a:r>
              <a:rPr lang="en-US" dirty="0"/>
              <a:t>Enrollment </a:t>
            </a:r>
            <a:r>
              <a:rPr lang="en-US" dirty="0" smtClean="0"/>
              <a:t>Application</a:t>
            </a:r>
            <a:br>
              <a:rPr lang="en-US" dirty="0" smtClean="0"/>
            </a:br>
            <a:r>
              <a:rPr lang="en-US" sz="2400" dirty="0">
                <a:solidFill>
                  <a:srgbClr val="000000"/>
                </a:solidFill>
              </a:rPr>
              <a:t>Provider Enrollment Form	 - U.S. Department of Labor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5193"/>
            <a:ext cx="8610600" cy="783607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If the provider checked “b” for facility, they must complete boxes 11a through 12. 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sz="1400" b="1" u="sng" dirty="0" smtClean="0">
                <a:solidFill>
                  <a:srgbClr val="FF0000"/>
                </a:solidFill>
              </a:rPr>
              <a:t>If </a:t>
            </a:r>
            <a:r>
              <a:rPr lang="en-US" sz="1400" b="1" u="sng" dirty="0">
                <a:solidFill>
                  <a:srgbClr val="FF0000"/>
                </a:solidFill>
              </a:rPr>
              <a:t>data is missing from these fields, the application will be Returned to the Provider (</a:t>
            </a:r>
            <a:r>
              <a:rPr lang="en-US" sz="1400" b="1" u="sng" dirty="0" smtClean="0">
                <a:solidFill>
                  <a:srgbClr val="FF0000"/>
                </a:solidFill>
              </a:rPr>
              <a:t>RTP)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de 6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8600" y="6400800"/>
            <a:ext cx="304800" cy="304800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724025" y="3375546"/>
            <a:ext cx="7695949" cy="277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68275" indent="-16827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344488" indent="-168275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Museo Sans For Dell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1175" indent="-164592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6656" indent="-168275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Museo Sans For Dell" pitchFamily="2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1200" dirty="0" smtClean="0">
                <a:solidFill>
                  <a:srgbClr val="000000"/>
                </a:solidFill>
              </a:rPr>
              <a:t>Block 11a: The provider should type or print their “provider type.” (A list of provider </a:t>
            </a:r>
          </a:p>
          <a:p>
            <a:pPr defTabSz="914400"/>
            <a:r>
              <a:rPr lang="en-US" sz="1200" dirty="0" smtClean="0">
                <a:solidFill>
                  <a:srgbClr val="000000"/>
                </a:solidFill>
              </a:rPr>
              <a:t>	    types are attached to the application) 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</a:p>
          <a:p>
            <a:pPr defTabSz="914400"/>
            <a:r>
              <a:rPr lang="en-US" sz="1200" dirty="0" smtClean="0">
                <a:solidFill>
                  <a:srgbClr val="000000"/>
                </a:solidFill>
              </a:rPr>
              <a:t>Block 11b:  The provider should type or print the description of the provider type </a:t>
            </a:r>
          </a:p>
          <a:p>
            <a:pPr defTabSz="914400"/>
            <a:r>
              <a:rPr lang="en-US" sz="1200" dirty="0" smtClean="0">
                <a:solidFill>
                  <a:srgbClr val="000000"/>
                </a:solidFill>
              </a:rPr>
              <a:t>                   selected in box 11a.</a:t>
            </a:r>
          </a:p>
          <a:p>
            <a:pPr defTabSz="914400"/>
            <a:r>
              <a:rPr lang="en-US" sz="1200" dirty="0" smtClean="0">
                <a:solidFill>
                  <a:srgbClr val="000000"/>
                </a:solidFill>
              </a:rPr>
              <a:t>Block 11c:  If the provider is an individual, and selected a provider type of either (96) – Other Provider, or</a:t>
            </a:r>
          </a:p>
          <a:p>
            <a:pPr defTabSz="914400"/>
            <a:r>
              <a:rPr lang="en-US" sz="1200" dirty="0" smtClean="0">
                <a:solidFill>
                  <a:srgbClr val="000000"/>
                </a:solidFill>
              </a:rPr>
              <a:t>                  (53) – Non Medical Vendor, the provider must type or print an explanation and a description of </a:t>
            </a:r>
          </a:p>
          <a:p>
            <a:pPr defTabSz="914400"/>
            <a:r>
              <a:rPr lang="en-US" sz="1200" dirty="0" smtClean="0">
                <a:solidFill>
                  <a:srgbClr val="000000"/>
                </a:solidFill>
              </a:rPr>
              <a:t>                  The services that will be performed. 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</a:p>
          <a:p>
            <a:pPr defTabSz="914400"/>
            <a:r>
              <a:rPr lang="en-US" sz="1200" dirty="0" smtClean="0">
                <a:solidFill>
                  <a:srgbClr val="000000"/>
                </a:solidFill>
              </a:rPr>
              <a:t>Block 12:   The provider should type or print their SSN or EIN as appropriate</a:t>
            </a:r>
            <a:r>
              <a:rPr lang="en-US" sz="1400" b="1" dirty="0" smtClean="0">
                <a:solidFill>
                  <a:srgbClr val="FF0000"/>
                </a:solidFill>
              </a:rPr>
              <a:t>. 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</a:p>
          <a:p>
            <a:pPr defTabSz="914400"/>
            <a:r>
              <a:rPr lang="en-US" sz="1200" dirty="0" smtClean="0">
                <a:solidFill>
                  <a:srgbClr val="000000"/>
                </a:solidFill>
              </a:rPr>
              <a:t>                  </a:t>
            </a:r>
            <a:r>
              <a:rPr lang="en-US" sz="1200" b="1" dirty="0" smtClean="0">
                <a:solidFill>
                  <a:srgbClr val="000000"/>
                </a:solidFill>
              </a:rPr>
              <a:t>Note: If the provider is a sole proprietor they should use their SSN #</a:t>
            </a:r>
          </a:p>
          <a:p>
            <a:pPr defTabSz="914400"/>
            <a:r>
              <a:rPr lang="en-US" sz="1200" b="1" dirty="0" smtClean="0">
                <a:solidFill>
                  <a:srgbClr val="000000"/>
                </a:solidFill>
              </a:rPr>
              <a:t>                            If the provider is an LLC, INC, etc., they should use their EIN #</a:t>
            </a:r>
          </a:p>
          <a:p>
            <a:pPr defTabSz="914400"/>
            <a:endParaRPr lang="en-US" sz="1200" b="1" dirty="0" smtClean="0">
              <a:solidFill>
                <a:srgbClr val="000000"/>
              </a:solidFill>
            </a:endParaRPr>
          </a:p>
          <a:p>
            <a:pPr defTabSz="914400"/>
            <a:r>
              <a:rPr lang="en-US" sz="1800" b="1" dirty="0" smtClean="0">
                <a:solidFill>
                  <a:srgbClr val="FF0000"/>
                </a:solidFill>
              </a:rPr>
              <a:t>*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u="sng" dirty="0" smtClean="0">
                <a:solidFill>
                  <a:srgbClr val="FF0000"/>
                </a:solidFill>
              </a:rPr>
              <a:t>If data is missing from these fields, the application will be Returned to the Provider (RTP</a:t>
            </a:r>
            <a:r>
              <a:rPr lang="en-US" sz="1400" dirty="0" smtClean="0">
                <a:solidFill>
                  <a:srgbClr val="FF0000"/>
                </a:solidFill>
              </a:rPr>
              <a:t>)</a:t>
            </a:r>
          </a:p>
          <a:p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057144"/>
              </p:ext>
            </p:extLst>
          </p:nvPr>
        </p:nvGraphicFramePr>
        <p:xfrm>
          <a:off x="1600200" y="1981200"/>
          <a:ext cx="5486400" cy="381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86400"/>
              </a:tblGrid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Provider </a:t>
                      </a:r>
                      <a:r>
                        <a:rPr lang="en-US" sz="1200" b="0" spc="20" dirty="0">
                          <a:solidFill>
                            <a:schemeClr val="tx1"/>
                          </a:solidFill>
                          <a:effectLst/>
                        </a:rPr>
                        <a:t>Type</a:t>
                      </a:r>
                      <a:r>
                        <a:rPr lang="en-US" sz="1200" b="0" spc="8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(Individual</a:t>
                      </a:r>
                      <a:r>
                        <a:rPr lang="en-US" sz="1200" b="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r>
                        <a:rPr lang="en-US" sz="1200" b="0" spc="9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Facility) </a:t>
                      </a:r>
                      <a:r>
                        <a:rPr lang="en-US" sz="1200" b="0" spc="3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Please</a:t>
                      </a:r>
                      <a:r>
                        <a:rPr lang="en-US" sz="1200" b="0" spc="9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see</a:t>
                      </a:r>
                      <a:r>
                        <a:rPr lang="en-US" sz="1200" b="0" spc="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attached</a:t>
                      </a:r>
                      <a:r>
                        <a:rPr lang="en-US" sz="1200" b="0" spc="2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listing</a:t>
                      </a:r>
                      <a:r>
                        <a:rPr lang="en-US" sz="1200" b="0" dirty="0">
                          <a:effectLst/>
                        </a:rPr>
                        <a:t>)</a:t>
                      </a:r>
                      <a:endParaRPr lang="en-US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1371600" y="2514600"/>
            <a:ext cx="5715000" cy="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90600" y="1981200"/>
            <a:ext cx="71628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37642"/>
              </p:ext>
            </p:extLst>
          </p:nvPr>
        </p:nvGraphicFramePr>
        <p:xfrm>
          <a:off x="990600" y="2247900"/>
          <a:ext cx="7162800" cy="533399"/>
        </p:xfrm>
        <a:graphic>
          <a:graphicData uri="http://schemas.openxmlformats.org/drawingml/2006/table">
            <a:tbl>
              <a:tblPr firstRow="1" firstCol="1" bandRow="1"/>
              <a:tblGrid>
                <a:gridCol w="2686786"/>
                <a:gridCol w="4476014"/>
              </a:tblGrid>
              <a:tr h="5333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11a. Provider Type Code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                      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11b. Provider Type Description (see attachment)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738746"/>
              </p:ext>
            </p:extLst>
          </p:nvPr>
        </p:nvGraphicFramePr>
        <p:xfrm>
          <a:off x="990600" y="2514600"/>
          <a:ext cx="7086600" cy="533400"/>
        </p:xfrm>
        <a:graphic>
          <a:graphicData uri="http://schemas.openxmlformats.org/drawingml/2006/table">
            <a:tbl>
              <a:tblPr firstRow="1" firstCol="1" bandRow="1"/>
              <a:tblGrid>
                <a:gridCol w="7086600"/>
              </a:tblGrid>
              <a:tr h="5334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1020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11c. If you select "Other Provider" (96) or Non-Medical Vendor (53), please explain: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941517"/>
              </p:ext>
            </p:extLst>
          </p:nvPr>
        </p:nvGraphicFramePr>
        <p:xfrm>
          <a:off x="990600" y="2821306"/>
          <a:ext cx="7162800" cy="466598"/>
        </p:xfrm>
        <a:graphic>
          <a:graphicData uri="http://schemas.openxmlformats.org/drawingml/2006/table">
            <a:tbl>
              <a:tblPr firstRow="1" firstCol="1" bandRow="1"/>
              <a:tblGrid>
                <a:gridCol w="7162800"/>
              </a:tblGrid>
              <a:tr h="4315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1020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12. Tax ID:   (EIN or SSN</a:t>
                      </a:r>
                      <a:r>
                        <a:rPr lang="en-US" sz="1200" dirty="0" smtClean="0">
                          <a:solidFill>
                            <a:srgbClr val="010202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" name="Rectangle 22"/>
          <p:cNvSpPr/>
          <p:nvPr/>
        </p:nvSpPr>
        <p:spPr bwMode="auto">
          <a:xfrm>
            <a:off x="2819400" y="2286000"/>
            <a:ext cx="762000" cy="152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 bwMode="auto">
          <a:xfrm>
            <a:off x="2855794" y="2895600"/>
            <a:ext cx="1259006" cy="152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 bwMode="auto">
          <a:xfrm>
            <a:off x="7213600" y="2286000"/>
            <a:ext cx="762000" cy="152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7" name="Right Arrow 26">
            <a:hlinkClick r:id="rId8" action="ppaction://hlinksldjump"/>
          </p:cNvPr>
          <p:cNvSpPr/>
          <p:nvPr/>
        </p:nvSpPr>
        <p:spPr bwMode="auto">
          <a:xfrm>
            <a:off x="4033025" y="6234752"/>
            <a:ext cx="1014718" cy="547048"/>
          </a:xfrm>
          <a:prstGeom prst="rightArrow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/>
              <a:t>Next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169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9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9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9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9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9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9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9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9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9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9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9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9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9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9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9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9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9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9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repeatCount="5000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10" presetClass="entr" presetSubtype="0" repeatCount="5000" fill="hold" grpId="0" nodeType="withEffect">
                                  <p:stCondLst>
                                    <p:cond delay="43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10" presetClass="entr" presetSubtype="0" repeatCount="5000" fill="hold" grpId="0" nodeType="withEffect">
                                  <p:stCondLst>
                                    <p:cond delay="52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72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4" grpId="0" uiExpand="1" build="p" animBg="1"/>
      <p:bldP spid="23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72" y="291415"/>
            <a:ext cx="8412480" cy="800785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Completing </a:t>
            </a:r>
            <a:r>
              <a:rPr lang="en-US" sz="3100" dirty="0" smtClean="0"/>
              <a:t>an Enrollment Application</a:t>
            </a:r>
            <a:br>
              <a:rPr lang="en-US" sz="3100" dirty="0" smtClean="0"/>
            </a:br>
            <a:r>
              <a:rPr lang="en-US" sz="2400" dirty="0">
                <a:solidFill>
                  <a:srgbClr val="000000"/>
                </a:solidFill>
              </a:rPr>
              <a:t>Provider Enrollment Form	 - U.S. Department of Labor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dirty="0"/>
              <a:t/>
            </a:r>
            <a:br>
              <a:rPr lang="en-US" dirty="0"/>
            </a:b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5720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39" y="2514600"/>
            <a:ext cx="6287722" cy="51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71800"/>
            <a:ext cx="6505902" cy="87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1524000"/>
            <a:ext cx="8382000" cy="40934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defTabSz="457200"/>
            <a:r>
              <a:rPr lang="en-US" sz="2000" dirty="0">
                <a:solidFill>
                  <a:srgbClr val="000000"/>
                </a:solidFill>
              </a:rPr>
              <a:t>If the provider checked “b” for facility, they must complete boxes 13a through 13c. </a:t>
            </a:r>
          </a:p>
          <a:p>
            <a:pPr algn="ctr" defTabSz="457200"/>
            <a:endParaRPr lang="en-US" sz="2000" dirty="0">
              <a:solidFill>
                <a:srgbClr val="2895D5"/>
              </a:solidFill>
            </a:endParaRPr>
          </a:p>
          <a:p>
            <a:pPr algn="ctr" defTabSz="457200"/>
            <a:endParaRPr lang="en-US" sz="2000" dirty="0">
              <a:solidFill>
                <a:srgbClr val="2895D5"/>
              </a:solidFill>
            </a:endParaRPr>
          </a:p>
          <a:p>
            <a:pPr algn="ctr" defTabSz="457200"/>
            <a:endParaRPr lang="en-US" sz="2000" dirty="0">
              <a:solidFill>
                <a:srgbClr val="2895D5"/>
              </a:solidFill>
            </a:endParaRPr>
          </a:p>
          <a:p>
            <a:pPr algn="ctr" defTabSz="457200"/>
            <a:endParaRPr lang="en-US" sz="2000" dirty="0">
              <a:solidFill>
                <a:srgbClr val="2895D5"/>
              </a:solidFill>
            </a:endParaRPr>
          </a:p>
          <a:p>
            <a:pPr algn="ctr" defTabSz="457200"/>
            <a:endParaRPr lang="en-US" sz="2000" dirty="0">
              <a:solidFill>
                <a:srgbClr val="2895D5"/>
              </a:solidFill>
            </a:endParaRPr>
          </a:p>
          <a:p>
            <a:pPr algn="ctr" defTabSz="457200"/>
            <a:endParaRPr lang="en-US" sz="2000" dirty="0">
              <a:solidFill>
                <a:srgbClr val="2895D5"/>
              </a:solidFill>
            </a:endParaRPr>
          </a:p>
          <a:p>
            <a:pPr algn="ctr" defTabSz="457200"/>
            <a:endParaRPr lang="en-US" sz="2000" dirty="0">
              <a:solidFill>
                <a:srgbClr val="2895D5"/>
              </a:solidFill>
            </a:endParaRPr>
          </a:p>
          <a:p>
            <a:pPr algn="ctr" defTabSz="457200"/>
            <a:endParaRPr lang="en-US" sz="2000" dirty="0">
              <a:solidFill>
                <a:srgbClr val="2895D5"/>
              </a:solidFill>
            </a:endParaRPr>
          </a:p>
          <a:p>
            <a:pPr algn="ctr" defTabSz="457200"/>
            <a:endParaRPr lang="en-US" sz="2000" dirty="0">
              <a:solidFill>
                <a:srgbClr val="2895D5"/>
              </a:solidFill>
            </a:endParaRPr>
          </a:p>
          <a:p>
            <a:pPr algn="ctr" defTabSz="457200"/>
            <a:endParaRPr lang="en-US" sz="2000" dirty="0">
              <a:solidFill>
                <a:srgbClr val="2895D5"/>
              </a:solidFill>
            </a:endParaRPr>
          </a:p>
          <a:p>
            <a:pPr algn="ctr" defTabSz="457200"/>
            <a:endParaRPr lang="en-US" sz="2000" dirty="0">
              <a:solidFill>
                <a:srgbClr val="2895D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335" y="3844357"/>
            <a:ext cx="791333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FOR HOSPITALS ONLY</a:t>
            </a:r>
          </a:p>
          <a:p>
            <a:pPr algn="ctr"/>
            <a:endParaRPr lang="en-US" sz="1200" b="1" dirty="0">
              <a:solidFill>
                <a:srgbClr val="000000"/>
              </a:solidFill>
            </a:endParaRPr>
          </a:p>
          <a:p>
            <a:r>
              <a:rPr lang="en-US" sz="1200" dirty="0">
                <a:solidFill>
                  <a:srgbClr val="000000"/>
                </a:solidFill>
              </a:rPr>
              <a:t>Box 13a: The facility must type/print the Medicare number </a:t>
            </a:r>
            <a:r>
              <a:rPr lang="en-US" sz="2000" dirty="0">
                <a:solidFill>
                  <a:srgbClr val="FF0000"/>
                </a:solidFill>
              </a:rPr>
              <a:t>*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Box 13b:  The facility must type/print their National Provider Identifier (NPI) number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*</a:t>
            </a:r>
          </a:p>
          <a:p>
            <a:r>
              <a:rPr lang="en-US" sz="1200" dirty="0">
                <a:solidFill>
                  <a:srgbClr val="000000"/>
                </a:solidFill>
              </a:rPr>
              <a:t>                </a:t>
            </a:r>
            <a:r>
              <a:rPr lang="en-US" sz="1200" b="1" dirty="0">
                <a:solidFill>
                  <a:srgbClr val="000000"/>
                </a:solidFill>
              </a:rPr>
              <a:t>(Note: the provider can use as many lines as needed)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Box 13c:   The facility must type/print all applicable taxonomy codes 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*</a:t>
            </a:r>
          </a:p>
          <a:p>
            <a:endParaRPr lang="en-US" sz="1200" dirty="0">
              <a:solidFill>
                <a:srgbClr val="000000"/>
              </a:solidFill>
            </a:endParaRPr>
          </a:p>
          <a:p>
            <a:endParaRPr lang="en-US" sz="1200" dirty="0">
              <a:solidFill>
                <a:srgbClr val="000000"/>
              </a:solidFill>
            </a:endParaRPr>
          </a:p>
          <a:p>
            <a:r>
              <a:rPr lang="en-US" sz="1400" dirty="0">
                <a:solidFill>
                  <a:srgbClr val="FF0000"/>
                </a:solidFill>
              </a:rPr>
              <a:t>* </a:t>
            </a:r>
            <a:r>
              <a:rPr lang="en-US" sz="1400" b="1" u="sng" dirty="0">
                <a:solidFill>
                  <a:srgbClr val="FF0000"/>
                </a:solidFill>
              </a:rPr>
              <a:t>If data is missing from these fields, the application will be Returned to the Provider (RTP</a:t>
            </a:r>
            <a:r>
              <a:rPr lang="en-US" sz="1400" dirty="0">
                <a:solidFill>
                  <a:srgbClr val="FF0000"/>
                </a:solidFill>
              </a:rPr>
              <a:t>)</a:t>
            </a:r>
          </a:p>
          <a:p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3" name="Slide 7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8678" y="6385401"/>
            <a:ext cx="324644" cy="3246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543322" y="2362201"/>
            <a:ext cx="7305278" cy="1371600"/>
          </a:xfrm>
          <a:prstGeom prst="rect">
            <a:avLst/>
          </a:prstGeom>
          <a:solidFill>
            <a:srgbClr val="FFFF33">
              <a:alpha val="26000"/>
            </a:srgbClr>
          </a:solidFill>
          <a:ln w="38100">
            <a:solidFill>
              <a:srgbClr val="FFFF33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0" name="Right Arrow 9">
            <a:hlinkClick r:id="rId8" action="ppaction://hlinksldjump"/>
          </p:cNvPr>
          <p:cNvSpPr/>
          <p:nvPr/>
        </p:nvSpPr>
        <p:spPr bwMode="auto">
          <a:xfrm>
            <a:off x="3901220" y="6226134"/>
            <a:ext cx="1014718" cy="547048"/>
          </a:xfrm>
          <a:prstGeom prst="rightArrow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/>
              <a:t>Next</a:t>
            </a:r>
            <a:endParaRPr lang="en-US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493" y="4239265"/>
            <a:ext cx="2055101" cy="1367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84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repeatCount="300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151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21" y="162910"/>
            <a:ext cx="8412480" cy="914050"/>
          </a:xfrm>
        </p:spPr>
        <p:txBody>
          <a:bodyPr>
            <a:normAutofit fontScale="90000"/>
          </a:bodyPr>
          <a:lstStyle/>
          <a:p>
            <a:pPr lvl="0" defTabSz="914400">
              <a:lnSpc>
                <a:spcPct val="100000"/>
              </a:lnSpc>
              <a:spcBef>
                <a:spcPts val="0"/>
              </a:spcBef>
            </a:pPr>
            <a:r>
              <a:rPr lang="en-US" sz="3100" dirty="0"/>
              <a:t>Completing Enrollment </a:t>
            </a:r>
            <a:r>
              <a:rPr lang="en-US" sz="3100" dirty="0" smtClean="0"/>
              <a:t>Application</a:t>
            </a:r>
            <a:br>
              <a:rPr lang="en-US" sz="3100" dirty="0" smtClean="0"/>
            </a:br>
            <a:r>
              <a:rPr lang="en-US" sz="2400" dirty="0">
                <a:solidFill>
                  <a:srgbClr val="000000"/>
                </a:solidFill>
              </a:rPr>
              <a:t>Provider Enrollment Form - U.S. Department of Labor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If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the provider checked “b” for facility, they musty complexes 16a through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18. 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*</a:t>
            </a:r>
            <a:r>
              <a:rPr lang="en-US" sz="1600" b="1" u="sng" dirty="0" smtClean="0">
                <a:solidFill>
                  <a:srgbClr val="FF0000"/>
                </a:solidFill>
                <a:ea typeface="+mn-ea"/>
                <a:cs typeface="+mn-cs"/>
              </a:rPr>
              <a:t>The </a:t>
            </a:r>
            <a:r>
              <a:rPr lang="en-US" sz="1600" b="1" u="sng" dirty="0">
                <a:solidFill>
                  <a:srgbClr val="FF0000"/>
                </a:solidFill>
                <a:ea typeface="+mn-ea"/>
                <a:cs typeface="+mn-cs"/>
              </a:rPr>
              <a:t>provider MUST sign and date the enrollment application or it will </a:t>
            </a:r>
            <a:r>
              <a:rPr lang="en-US" sz="1600" b="1" u="sng" dirty="0" smtClean="0">
                <a:solidFill>
                  <a:srgbClr val="FF0000"/>
                </a:solidFill>
                <a:ea typeface="+mn-ea"/>
                <a:cs typeface="+mn-cs"/>
              </a:rPr>
              <a:t>be returned to provider and will NOT </a:t>
            </a:r>
            <a:r>
              <a:rPr lang="en-US" sz="1600" b="1" u="sng" dirty="0">
                <a:solidFill>
                  <a:srgbClr val="FF0000"/>
                </a:solidFill>
                <a:ea typeface="+mn-ea"/>
                <a:cs typeface="+mn-cs"/>
              </a:rPr>
              <a:t>be processed</a:t>
            </a:r>
            <a:br>
              <a:rPr lang="en-US" sz="1600" b="1" u="sng" dirty="0">
                <a:solidFill>
                  <a:srgbClr val="FF0000"/>
                </a:solidFill>
                <a:ea typeface="+mn-ea"/>
                <a:cs typeface="+mn-cs"/>
              </a:rPr>
            </a:br>
            <a:r>
              <a:rPr lang="en-US" sz="160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US" sz="160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18" y="1765509"/>
            <a:ext cx="8382000" cy="4519145"/>
          </a:xfrm>
          <a:ln>
            <a:noFill/>
          </a:ln>
        </p:spPr>
        <p:txBody>
          <a:bodyPr>
            <a:normAutofit/>
          </a:bodyPr>
          <a:lstStyle/>
          <a:p>
            <a:endParaRPr lang="en-US" altLang="en-US" sz="2400" b="1" dirty="0" smtClean="0"/>
          </a:p>
          <a:p>
            <a:endParaRPr lang="en-US" altLang="en-US" sz="2400" b="1" dirty="0"/>
          </a:p>
          <a:p>
            <a:endParaRPr lang="en-US" altLang="en-US" sz="2400" b="1" dirty="0" smtClean="0"/>
          </a:p>
          <a:p>
            <a:endParaRPr lang="en-US" sz="2200" dirty="0"/>
          </a:p>
          <a:p>
            <a:endParaRPr lang="en-US" dirty="0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81032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62999" y="5873745"/>
            <a:ext cx="8330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Signature/date: The provider MUST sign and date the enrollment application  </a:t>
            </a:r>
            <a:r>
              <a:rPr lang="en-US" sz="20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71973" y="1973158"/>
            <a:ext cx="8382000" cy="425304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 sz="2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68275" indent="-16827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344488" indent="-168275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Museo Sans For Dell" pitchFamily="2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1175" indent="-164592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6656" indent="-168275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Museo Sans For Dell" pitchFamily="2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2400" b="1" smtClean="0"/>
          </a:p>
          <a:p>
            <a:endParaRPr lang="en-US" altLang="en-US" sz="2400" b="1" smtClean="0"/>
          </a:p>
          <a:p>
            <a:endParaRPr lang="en-US" altLang="en-US" sz="2400" b="1" smtClean="0"/>
          </a:p>
          <a:p>
            <a:endParaRPr lang="en-US" sz="2200" smtClean="0"/>
          </a:p>
          <a:p>
            <a:endParaRPr lang="en-US" dirty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26" y="1973158"/>
            <a:ext cx="750649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575090"/>
              </p:ext>
            </p:extLst>
          </p:nvPr>
        </p:nvGraphicFramePr>
        <p:xfrm>
          <a:off x="482180" y="2287837"/>
          <a:ext cx="7543799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Document" r:id="rId7" imgW="6264837" imgH="1143787" progId="Word.Document.12">
                  <p:embed/>
                </p:oleObj>
              </mc:Choice>
              <mc:Fallback>
                <p:oleObj name="Document" r:id="rId7" imgW="6264837" imgH="11437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2180" y="2287837"/>
                        <a:ext cx="7543799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772173"/>
              </p:ext>
            </p:extLst>
          </p:nvPr>
        </p:nvGraphicFramePr>
        <p:xfrm>
          <a:off x="521073" y="2834703"/>
          <a:ext cx="7395095" cy="377059"/>
        </p:xfrm>
        <a:graphic>
          <a:graphicData uri="http://schemas.openxmlformats.org/drawingml/2006/table">
            <a:tbl>
              <a:tblPr firstRow="1" firstCol="1" bandRow="1"/>
              <a:tblGrid>
                <a:gridCol w="7395095"/>
              </a:tblGrid>
              <a:tr h="3770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16b. City                                                   </a:t>
                      </a:r>
                      <a:r>
                        <a:rPr lang="en-US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          </a:t>
                      </a: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16c. State   </a:t>
                      </a:r>
                      <a:r>
                        <a:rPr lang="en-US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              16d</a:t>
                      </a: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. Zip (9 digits)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3301580" y="2834703"/>
            <a:ext cx="0" cy="37705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977980" y="2834175"/>
            <a:ext cx="0" cy="37705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813613"/>
              </p:ext>
            </p:extLst>
          </p:nvPr>
        </p:nvGraphicFramePr>
        <p:xfrm>
          <a:off x="516207" y="3250349"/>
          <a:ext cx="7307580" cy="269327"/>
        </p:xfrm>
        <a:graphic>
          <a:graphicData uri="http://schemas.openxmlformats.org/drawingml/2006/table">
            <a:tbl>
              <a:tblPr firstRow="1" firstCol="1" bandRow="1"/>
              <a:tblGrid>
                <a:gridCol w="7307580"/>
              </a:tblGrid>
              <a:tr h="2693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17. </a:t>
                      </a:r>
                      <a:r>
                        <a:rPr lang="en-US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     I </a:t>
                      </a: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have completed a ACH Vendor Payment/Electronic Funds Transfer (EFT) form.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" name="Rectangle 31"/>
          <p:cNvSpPr/>
          <p:nvPr/>
        </p:nvSpPr>
        <p:spPr bwMode="auto">
          <a:xfrm>
            <a:off x="863180" y="3278596"/>
            <a:ext cx="152400" cy="114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266890"/>
              </p:ext>
            </p:extLst>
          </p:nvPr>
        </p:nvGraphicFramePr>
        <p:xfrm>
          <a:off x="512396" y="3520503"/>
          <a:ext cx="7403771" cy="275590"/>
        </p:xfrm>
        <a:graphic>
          <a:graphicData uri="http://schemas.openxmlformats.org/drawingml/2006/table">
            <a:tbl>
              <a:tblPr firstRow="1" firstCol="1" bandRow="1"/>
              <a:tblGrid>
                <a:gridCol w="7403771"/>
              </a:tblGrid>
              <a:tr h="2755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18. I am interested in billing electronically (check one</a:t>
                      </a:r>
                      <a:r>
                        <a:rPr lang="en-US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):        P2P </a:t>
                      </a: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Link </a:t>
                      </a:r>
                      <a:r>
                        <a:rPr lang="en-US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      EDI           Web </a:t>
                      </a:r>
                      <a:r>
                        <a:rPr lang="en-US" sz="12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Submission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4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130" y="3596703"/>
            <a:ext cx="16510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34"/>
          <p:cNvSpPr/>
          <p:nvPr/>
        </p:nvSpPr>
        <p:spPr bwMode="auto">
          <a:xfrm>
            <a:off x="4310573" y="3596703"/>
            <a:ext cx="152400" cy="114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984346" y="3600671"/>
            <a:ext cx="152400" cy="114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7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86" y="3851875"/>
            <a:ext cx="7239000" cy="568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80" y="4420599"/>
            <a:ext cx="7746480" cy="55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380059" y="4673655"/>
            <a:ext cx="81215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Box 15: This box is only for Black Lung providers who have a UMWA Health &amp; retirement Fund member #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Box 16a: The provider should type/print address where they want the Remittance Advice to be sent 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Box 16b: The provider should type/print billing city if this is different from block # 5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Box 16c: The provider should type/print billing state if this is different from block # 6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Box 16d: The provider should type/print billing zip code (all nine digits), if this is different from block # 7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Box 17:  The provider should check this box to indicate they have completed an ACH Vendor Payment 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Box 18: If the provider is interested in electronic billing they should check one of the 3 methods</a:t>
            </a:r>
          </a:p>
          <a:p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80859" y="4350567"/>
            <a:ext cx="1479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Edwardian Script ITC" panose="030303020407070D0804" pitchFamily="66" charset="0"/>
              </a:rPr>
              <a:t>Coral Jakes, </a:t>
            </a:r>
            <a:r>
              <a:rPr lang="en-US" sz="1100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MD</a:t>
            </a:r>
            <a:endParaRPr lang="en-US" sz="11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12601" y="4381267"/>
            <a:ext cx="13458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sz="1300" dirty="0" smtClean="0">
                <a:solidFill>
                  <a:schemeClr val="accent1">
                    <a:lumMod val="50000"/>
                  </a:schemeClr>
                </a:solidFill>
              </a:rPr>
              <a:t>/24/2016</a:t>
            </a:r>
            <a:endParaRPr lang="en-US" sz="1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32660" y="2498895"/>
            <a:ext cx="916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Same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519486" y="2498895"/>
            <a:ext cx="7404374" cy="779701"/>
          </a:xfrm>
          <a:prstGeom prst="rect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5" name="Right Arrow 44">
            <a:hlinkClick r:id="rId12" action="ppaction://hlinksldjump"/>
          </p:cNvPr>
          <p:cNvSpPr/>
          <p:nvPr/>
        </p:nvSpPr>
        <p:spPr bwMode="auto">
          <a:xfrm>
            <a:off x="6324600" y="6274670"/>
            <a:ext cx="726450" cy="507130"/>
          </a:xfrm>
          <a:prstGeom prst="rightArrow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300" dirty="0" smtClean="0"/>
              <a:t>Next</a:t>
            </a:r>
            <a:endParaRPr lang="en-US" sz="1300" dirty="0"/>
          </a:p>
        </p:txBody>
      </p:sp>
      <p:pic>
        <p:nvPicPr>
          <p:cNvPr id="4" name="Slide 8.w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537616" y="239330"/>
            <a:ext cx="349702" cy="34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00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7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2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2000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4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xit" presetSubtype="32" fill="hold" grpId="1" nodeType="withEffect">
                                  <p:stCondLst>
                                    <p:cond delay="239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7" dur="1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400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26" presetClass="emph" presetSubtype="0" repeatCount="2000" fill="hold" nodeType="withEffect">
                                  <p:stCondLst>
                                    <p:cond delay="3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5000" fill="hold" nodeType="withEffect">
                                  <p:stCondLst>
                                    <p:cond delay="49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83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87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2705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1" grpId="0"/>
      <p:bldP spid="42" grpId="0"/>
      <p:bldP spid="43" grpId="0"/>
      <p:bldP spid="43" grpId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Xerox">
  <a:themeElements>
    <a:clrScheme name="Xerox Blue 2013">
      <a:dk1>
        <a:srgbClr val="000000"/>
      </a:dk1>
      <a:lt1>
        <a:srgbClr val="FFFFFF"/>
      </a:lt1>
      <a:dk2>
        <a:srgbClr val="34BCBA"/>
      </a:dk2>
      <a:lt2>
        <a:srgbClr val="6DAF3D"/>
      </a:lt2>
      <a:accent1>
        <a:srgbClr val="2895D5"/>
      </a:accent1>
      <a:accent2>
        <a:srgbClr val="7053AA"/>
      </a:accent2>
      <a:accent3>
        <a:srgbClr val="9B2583"/>
      </a:accent3>
      <a:accent4>
        <a:srgbClr val="E64BA2"/>
      </a:accent4>
      <a:accent5>
        <a:srgbClr val="E67600"/>
      </a:accent5>
      <a:accent6>
        <a:srgbClr val="FD9F13"/>
      </a:accent6>
      <a:hlink>
        <a:srgbClr val="2895D5"/>
      </a:hlink>
      <a:folHlink>
        <a:srgbClr val="6667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979</Words>
  <Application>Microsoft Office PowerPoint</Application>
  <PresentationFormat>On-screen Show (4:3)</PresentationFormat>
  <Paragraphs>169</Paragraphs>
  <Slides>11</Slides>
  <Notes>0</Notes>
  <HiddenSlides>0</HiddenSlides>
  <MMClips>9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Xerox</vt:lpstr>
      <vt:lpstr>Document</vt:lpstr>
      <vt:lpstr>How to Complete a Provider Enrollment Application</vt:lpstr>
      <vt:lpstr>How to Complete a Provider Enrollment Application</vt:lpstr>
      <vt:lpstr>Completing an Enrollment Application  Provider Enrollment Form - U.S. Department of Labor     </vt:lpstr>
      <vt:lpstr>Completing an Enrollment Application</vt:lpstr>
      <vt:lpstr>Completing an Enrollment Application Provider Enrollment Form - U.S. Department of Labor   </vt:lpstr>
      <vt:lpstr>Completing an Enrollment Application Provider Enrollment Form  - U.S. Department of Labor Providers MUST Select a Type of Practice   </vt:lpstr>
      <vt:lpstr>Completing an Enrollment Application Provider Enrollment Form  - U.S. Department of Labor   </vt:lpstr>
      <vt:lpstr>Completing an Enrollment Application Provider Enrollment Form  - U.S. Department of Labor  </vt:lpstr>
      <vt:lpstr>Completing Enrollment Application Provider Enrollment Form - U.S. Department of Labor  If the provider checked “b” for facility, they musty complexes 16a through 18. *The provider MUST sign and date the enrollment application or it will be returned to provider and will NOT be processed    </vt:lpstr>
      <vt:lpstr>Submitting an Enrollment Application Provider Enrollment Form - U.S. Department of Labor  </vt:lpstr>
      <vt:lpstr>PowerPoint Presentation</vt:lpstr>
    </vt:vector>
  </TitlesOfParts>
  <Company>US Department of Labor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Complete a Provider Enrollment Application</dc:title>
  <dc:creator>Leeper, Marci L - OWCP</dc:creator>
  <cp:lastModifiedBy>WILLIAMS, APRIL </cp:lastModifiedBy>
  <cp:revision>18</cp:revision>
  <dcterms:created xsi:type="dcterms:W3CDTF">2016-02-15T18:28:55Z</dcterms:created>
  <dcterms:modified xsi:type="dcterms:W3CDTF">2016-03-08T20:19:15Z</dcterms:modified>
</cp:coreProperties>
</file>