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852" r:id="rId1"/>
  </p:sldMasterIdLst>
  <p:notesMasterIdLst>
    <p:notesMasterId r:id="rId7"/>
  </p:notesMasterIdLst>
  <p:sldIdLst>
    <p:sldId id="269" r:id="rId2"/>
    <p:sldId id="257" r:id="rId3"/>
    <p:sldId id="270" r:id="rId4"/>
    <p:sldId id="273" r:id="rId5"/>
    <p:sldId id="27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114" autoAdjust="0"/>
  </p:normalViewPr>
  <p:slideViewPr>
    <p:cSldViewPr>
      <p:cViewPr varScale="1">
        <p:scale>
          <a:sx n="52" d="100"/>
          <a:sy n="52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BFC1EA-020C-47C3-BEE7-966E414011E3}" type="datetimeFigureOut">
              <a:rPr lang="en-US" smtClean="0"/>
              <a:pPr/>
              <a:t>5/8/2014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9C1774-25A2-4078-91A6-4925EF6417C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798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222402" indent="-3677375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21626" indent="-2243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570276" indent="-2243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18927" indent="-2243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467577" indent="-2243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16227" indent="-2243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364878" indent="-2243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13528" indent="-2243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6BA60B2-EC0B-4537-88C1-D4516BE6592E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222402" indent="-3677375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21626" indent="-2243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570276" indent="-2243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18927" indent="-2243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467577" indent="-2243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16227" indent="-2243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364878" indent="-2243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13528" indent="-2243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B721111-82CE-4EF6-9435-6E93F45682C0}" type="slidenum">
              <a:rPr lang="en-US" altLang="en-US"/>
              <a:pPr eaLnBrk="1" hangingPunct="1">
                <a:spcBef>
                  <a:spcPct val="0"/>
                </a:spcBef>
              </a:pPr>
              <a:t>2</a:t>
            </a:fld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1DB61-0975-4BBD-BE5A-E60BF0B4A6CA}" type="datetimeFigureOut">
              <a:rPr lang="en-US" smtClean="0"/>
              <a:pPr/>
              <a:t>5/8/2014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FC17-83A1-468A-96C6-C5F3F88A75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1DB61-0975-4BBD-BE5A-E60BF0B4A6CA}" type="datetimeFigureOut">
              <a:rPr lang="en-US" smtClean="0"/>
              <a:pPr/>
              <a:t>5/8/2014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FC17-83A1-468A-96C6-C5F3F88A75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1DB61-0975-4BBD-BE5A-E60BF0B4A6CA}" type="datetimeFigureOut">
              <a:rPr lang="en-US" smtClean="0"/>
              <a:pPr/>
              <a:t>5/8/2014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FC17-83A1-468A-96C6-C5F3F88A7563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1DB61-0975-4BBD-BE5A-E60BF0B4A6CA}" type="datetimeFigureOut">
              <a:rPr lang="en-US" smtClean="0"/>
              <a:pPr/>
              <a:t>5/8/2014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FC17-83A1-468A-96C6-C5F3F88A75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1DB61-0975-4BBD-BE5A-E60BF0B4A6CA}" type="datetimeFigureOut">
              <a:rPr lang="en-US" smtClean="0"/>
              <a:pPr/>
              <a:t>5/8/2014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FC17-83A1-468A-96C6-C5F3F88A75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1DB61-0975-4BBD-BE5A-E60BF0B4A6CA}" type="datetimeFigureOut">
              <a:rPr lang="en-US" smtClean="0"/>
              <a:pPr/>
              <a:t>5/8/2014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FC17-83A1-468A-96C6-C5F3F88A75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1DB61-0975-4BBD-BE5A-E60BF0B4A6CA}" type="datetimeFigureOut">
              <a:rPr lang="en-US" smtClean="0"/>
              <a:pPr/>
              <a:t>5/8/2014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FC17-83A1-468A-96C6-C5F3F88A75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1DB61-0975-4BBD-BE5A-E60BF0B4A6CA}" type="datetimeFigureOut">
              <a:rPr lang="en-US" smtClean="0"/>
              <a:pPr/>
              <a:t>5/8/2014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FC17-83A1-468A-96C6-C5F3F88A75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1DB61-0975-4BBD-BE5A-E60BF0B4A6CA}" type="datetimeFigureOut">
              <a:rPr lang="en-US" smtClean="0"/>
              <a:pPr/>
              <a:t>5/8/2014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FC17-83A1-468A-96C6-C5F3F88A75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1DB61-0975-4BBD-BE5A-E60BF0B4A6CA}" type="datetimeFigureOut">
              <a:rPr lang="en-US" smtClean="0"/>
              <a:pPr/>
              <a:t>5/8/2014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FC17-83A1-468A-96C6-C5F3F88A75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1DB61-0975-4BBD-BE5A-E60BF0B4A6CA}" type="datetimeFigureOut">
              <a:rPr lang="en-US" smtClean="0"/>
              <a:pPr/>
              <a:t>5/8/2014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AFC17-83A1-468A-96C6-C5F3F88A75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EC1DB61-0975-4BBD-BE5A-E60BF0B4A6CA}" type="datetimeFigureOut">
              <a:rPr lang="en-US" smtClean="0"/>
              <a:pPr/>
              <a:t>5/8/2014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E6AFC17-83A1-468A-96C6-C5F3F88A75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ms.gov/Medicare/Coding/ICD10/index.html?redirect=/icd1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owcp.dol.acs-inc.com/portal/main.do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/>
          <p:cNvSpPr>
            <a:spLocks noGrp="1"/>
          </p:cNvSpPr>
          <p:nvPr>
            <p:ph type="title"/>
          </p:nvPr>
        </p:nvSpPr>
        <p:spPr>
          <a:xfrm>
            <a:off x="533400" y="1752600"/>
            <a:ext cx="8056563" cy="1905000"/>
          </a:xfrm>
        </p:spPr>
        <p:txBody>
          <a:bodyPr>
            <a:normAutofit fontScale="90000"/>
          </a:bodyPr>
          <a:lstStyle/>
          <a:p>
            <a:r>
              <a:rPr lang="en-US" altLang="en-US" sz="4900" b="1" u="sng" dirty="0" smtClean="0">
                <a:solidFill>
                  <a:schemeClr val="bg1"/>
                </a:solidFill>
                <a:ea typeface="ＭＳ Ｐゴシック" charset="-128"/>
              </a:rPr>
              <a:t>ICD-10 </a:t>
            </a:r>
            <a:r>
              <a:rPr lang="en-US" sz="5400" b="1" u="sng" kern="0" dirty="0" smtClean="0">
                <a:solidFill>
                  <a:schemeClr val="bg1"/>
                </a:solidFill>
                <a:ea typeface="Times New Roman"/>
                <a:cs typeface="Times New Roman"/>
              </a:rPr>
              <a:t>Providers Information</a:t>
            </a:r>
            <a:r>
              <a:rPr lang="en-US" sz="5400" b="1" kern="0" dirty="0">
                <a:solidFill>
                  <a:srgbClr val="365F91"/>
                </a:solidFill>
                <a:latin typeface="Cambria"/>
                <a:ea typeface="Times New Roman"/>
                <a:cs typeface="Times New Roman"/>
              </a:rPr>
              <a:t/>
            </a:r>
            <a:br>
              <a:rPr lang="en-US" sz="5400" b="1" kern="0" dirty="0">
                <a:solidFill>
                  <a:srgbClr val="365F91"/>
                </a:solidFill>
                <a:latin typeface="Cambria"/>
                <a:ea typeface="Times New Roman"/>
                <a:cs typeface="Times New Roman"/>
              </a:rPr>
            </a:br>
            <a:endParaRPr lang="en-US" altLang="en-US" sz="4900" dirty="0" smtClean="0">
              <a:solidFill>
                <a:srgbClr val="465C65"/>
              </a:solidFill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5378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228600" y="1905000"/>
            <a:ext cx="8458200" cy="4854575"/>
          </a:xfrm>
        </p:spPr>
        <p:txBody>
          <a:bodyPr>
            <a:normAutofit lnSpcReduction="10000"/>
          </a:bodyPr>
          <a:lstStyle/>
          <a:p>
            <a:pPr lvl="1"/>
            <a:r>
              <a:rPr lang="en-US" dirty="0"/>
              <a:t>Expanded diagnosis and surgical procedure code sets to be much more specific </a:t>
            </a:r>
            <a:endParaRPr lang="en-US" dirty="0" smtClean="0"/>
          </a:p>
          <a:p>
            <a:pPr lvl="1"/>
            <a:r>
              <a:rPr lang="en-US" dirty="0" smtClean="0"/>
              <a:t>Expanded field format for ICD-10 codes </a:t>
            </a:r>
          </a:p>
          <a:p>
            <a:pPr lvl="2"/>
            <a:r>
              <a:rPr lang="en-US" dirty="0" smtClean="0"/>
              <a:t>From 3-5 to 3-7</a:t>
            </a:r>
            <a:endParaRPr lang="en-US" dirty="0"/>
          </a:p>
          <a:p>
            <a:pPr lvl="1"/>
            <a:r>
              <a:rPr lang="en-US" dirty="0" smtClean="0"/>
              <a:t>Compliance </a:t>
            </a:r>
            <a:r>
              <a:rPr lang="en-US" dirty="0"/>
              <a:t>of HIPAA mandate to have bills </a:t>
            </a:r>
            <a:r>
              <a:rPr lang="en-US" dirty="0" smtClean="0"/>
              <a:t>paid effective 10/1/15</a:t>
            </a:r>
          </a:p>
          <a:p>
            <a:pPr lvl="2"/>
            <a:r>
              <a:rPr lang="en-US" dirty="0" smtClean="0"/>
              <a:t>Bills with dates of service on or after 10/1/15 must use ICD-10 codes to be paid</a:t>
            </a:r>
          </a:p>
          <a:p>
            <a:pPr lvl="2"/>
            <a:r>
              <a:rPr lang="en-US" dirty="0" smtClean="0"/>
              <a:t>Bills with dates of service prior to 10/1/15 must continue to use ICD-9 codes to have bills paid</a:t>
            </a:r>
          </a:p>
          <a:p>
            <a:pPr lvl="2"/>
            <a:r>
              <a:rPr lang="en-US" dirty="0" smtClean="0"/>
              <a:t>IP Bills with a discharge date on or after 10/1/15 must use ICD-10 codes to be paid</a:t>
            </a:r>
          </a:p>
          <a:p>
            <a:pPr lvl="2"/>
            <a:r>
              <a:rPr lang="en-US" dirty="0" smtClean="0"/>
              <a:t>IP Bills with a discharge date prior to 10/1/15 must continue to use ICD-9 codes to be paid</a:t>
            </a:r>
          </a:p>
          <a:p>
            <a:pPr lvl="2"/>
            <a:r>
              <a:rPr lang="en-US" dirty="0" smtClean="0"/>
              <a:t>Bills cannot contain both ICD-9 and ICD-10 codes on the same bill</a:t>
            </a:r>
            <a:endParaRPr lang="en-US" dirty="0"/>
          </a:p>
          <a:p>
            <a:pPr lvl="1"/>
            <a:endParaRPr lang="en-US" b="1" dirty="0"/>
          </a:p>
          <a:p>
            <a:pPr marL="627063" lvl="2" indent="0">
              <a:buNone/>
            </a:pPr>
            <a:endParaRPr lang="en-US" b="1" dirty="0"/>
          </a:p>
          <a:p>
            <a:pPr eaLnBrk="1" hangingPunct="1"/>
            <a:endParaRPr lang="en-US" altLang="en-US" sz="3800" dirty="0" smtClean="0">
              <a:latin typeface="+mj-lt"/>
              <a:ea typeface="ＭＳ Ｐゴシック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042276" cy="1336956"/>
          </a:xfrm>
          <a:ln>
            <a:miter lim="800000"/>
            <a:headEnd/>
            <a:tailEnd/>
          </a:ln>
          <a:extLst/>
        </p:spPr>
        <p:txBody>
          <a:bodyPr rtlCol="0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u="sng" dirty="0" smtClean="0">
                <a:solidFill>
                  <a:schemeClr val="bg1"/>
                </a:solidFill>
              </a:rPr>
              <a:t>What changes with ICD-10?</a:t>
            </a:r>
            <a:endParaRPr lang="en-US" b="1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516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362200"/>
            <a:ext cx="7408333" cy="3763963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The Office of Workers’ Compensation Programs (OWCP) will adopt the use of the International Classification of Diseases, 10th Edition diagnosis and procedure codes (ICD-10) on a schedule aligned with the Centers for Medicare &amp; Medicaid Services (CMS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 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services provided on or after October 1, </a:t>
            </a:r>
            <a:r>
              <a:rPr lang="en-US" dirty="0" smtClean="0"/>
              <a:t>2015, </a:t>
            </a:r>
            <a:r>
              <a:rPr lang="en-US" dirty="0"/>
              <a:t>OWCP will require all providers to only use the ICD-10 code </a:t>
            </a:r>
            <a:r>
              <a:rPr lang="en-US" dirty="0" smtClean="0"/>
              <a:t>sets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services provided prior to October 1, </a:t>
            </a:r>
            <a:r>
              <a:rPr lang="en-US" dirty="0" smtClean="0"/>
              <a:t>2015, </a:t>
            </a:r>
            <a:r>
              <a:rPr lang="en-US" dirty="0"/>
              <a:t>only ICD-9 codes will be </a:t>
            </a:r>
            <a:r>
              <a:rPr lang="en-US" dirty="0" smtClean="0"/>
              <a:t>accepted</a:t>
            </a:r>
          </a:p>
          <a:p>
            <a:pPr marL="0" indent="0">
              <a:buNone/>
            </a:pPr>
            <a:r>
              <a:rPr lang="en-US" dirty="0"/>
              <a:t>  </a:t>
            </a:r>
          </a:p>
          <a:p>
            <a:r>
              <a:rPr lang="en-US" dirty="0" smtClean="0"/>
              <a:t>We </a:t>
            </a:r>
            <a:r>
              <a:rPr lang="en-US" dirty="0"/>
              <a:t>will be following CMS guidance for implementing ICD-10 on October 1, </a:t>
            </a:r>
            <a:r>
              <a:rPr lang="en-US" dirty="0" smtClean="0"/>
              <a:t>2015.</a:t>
            </a:r>
            <a:r>
              <a:rPr lang="en-US" dirty="0"/>
              <a:t>  Please visit the CMS ICD-10 website for additional information, resources and the latest news on the ICD- 10 transition, </a:t>
            </a:r>
            <a:r>
              <a:rPr lang="en-US" u="sng" dirty="0">
                <a:hlinkClick r:id="rId2"/>
              </a:rPr>
              <a:t>http://www.cms.gov/Medicare/Coding/ICD10/index.html?redirect=/icd10</a:t>
            </a:r>
            <a:endParaRPr lang="en-US" dirty="0" smtClean="0"/>
          </a:p>
          <a:p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>
                <a:solidFill>
                  <a:schemeClr val="bg1"/>
                </a:solidFill>
              </a:rPr>
              <a:t>ICD-10 Announcements</a:t>
            </a:r>
            <a:br>
              <a:rPr lang="en-US" b="1" u="sng" dirty="0" smtClean="0">
                <a:solidFill>
                  <a:schemeClr val="bg1"/>
                </a:solidFill>
              </a:rPr>
            </a:br>
            <a:r>
              <a:rPr lang="en-US" b="1" u="sng" dirty="0" smtClean="0">
                <a:solidFill>
                  <a:schemeClr val="bg1"/>
                </a:solidFill>
              </a:rPr>
              <a:t>Provider</a:t>
            </a:r>
            <a:endParaRPr lang="en-US" b="1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56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2057400"/>
            <a:ext cx="7408333" cy="4191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The </a:t>
            </a:r>
            <a:r>
              <a:rPr lang="en-US" sz="1800" dirty="0" smtClean="0"/>
              <a:t>National Uniform Claim Committee (NUCC) </a:t>
            </a:r>
            <a:r>
              <a:rPr lang="en-US" sz="1800" dirty="0"/>
              <a:t>has approved a transition timeline for the version 02/12 1500 Health Insurance Claim Form (1500 Claim Form).  In June, the NUCC announced the approval of the updated 1500 Claim Form that accommodates reporting needs for ICD-10 and aligns with requirements in the Accredited Standards Committee X12 (ASC X12) Health Care Claim: Professional (837P) Version 5010 Technical Report Type 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r>
              <a:rPr lang="en-US" sz="1800" dirty="0" smtClean="0"/>
              <a:t>Effective March 1</a:t>
            </a:r>
            <a:r>
              <a:rPr lang="en-US" sz="1800" dirty="0"/>
              <a:t>, 2014: Payers receive and process paper claims submitted only on the revised 1500 Claim Form (version 02/12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endParaRPr lang="en-US" sz="1800" b="1" dirty="0" smtClean="0"/>
          </a:p>
          <a:p>
            <a:endParaRPr lang="en-US" sz="1800" dirty="0"/>
          </a:p>
          <a:p>
            <a:pPr marL="0" indent="0">
              <a:buNone/>
            </a:pPr>
            <a:r>
              <a:rPr lang="en-US" sz="1800" b="1" dirty="0" smtClean="0"/>
              <a:t>	</a:t>
            </a:r>
            <a:endParaRPr lang="en-US" sz="1800" b="1" dirty="0"/>
          </a:p>
          <a:p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1500 Claim Form Changes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157341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Instructions on completing the new 1500 can be found at the following website under forms and links</a:t>
            </a:r>
          </a:p>
          <a:p>
            <a:pPr lvl="1"/>
            <a:r>
              <a:rPr lang="en-US" u="sng" dirty="0">
                <a:hlinkClick r:id="rId2"/>
              </a:rPr>
              <a:t>http://owcp.dol.acs-inc.com/portal/main.do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How to Submit a 1500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228975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2170</TotalTime>
  <Words>226</Words>
  <Application>Microsoft Office PowerPoint</Application>
  <PresentationFormat>On-screen Show (4:3)</PresentationFormat>
  <Paragraphs>32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Waveform</vt:lpstr>
      <vt:lpstr>ICD-10 Providers Information </vt:lpstr>
      <vt:lpstr>What changes with ICD-10?</vt:lpstr>
      <vt:lpstr>ICD-10 Announcements Provider</vt:lpstr>
      <vt:lpstr>1500 Claim Form Changes</vt:lpstr>
      <vt:lpstr>How to Submit a 1500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ICD-9-CM vs. ICD-10-CM</dc:title>
  <dc:creator>Kraemer, Philip G</dc:creator>
  <cp:lastModifiedBy>ACS</cp:lastModifiedBy>
  <cp:revision>80</cp:revision>
  <dcterms:created xsi:type="dcterms:W3CDTF">2013-12-02T17:34:19Z</dcterms:created>
  <dcterms:modified xsi:type="dcterms:W3CDTF">2014-05-08T13:38:01Z</dcterms:modified>
</cp:coreProperties>
</file>