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FF7"/>
    <a:srgbClr val="3399FF"/>
    <a:srgbClr val="CC0000"/>
    <a:srgbClr val="CC3399"/>
    <a:srgbClr val="0066FF"/>
    <a:srgbClr val="99CCFF"/>
    <a:srgbClr val="66FF33"/>
    <a:srgbClr val="0099FF"/>
    <a:srgbClr val="3366FF"/>
    <a:srgbClr val="21C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43B06-8B81-4B6A-8DAC-F0B822AAC40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50F4B-A958-4F37-95CE-8F15FEA5C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673B-4C79-4C65-8206-366245D05B9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0F4B-A958-4F37-95CE-8F15FEA5C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we remove this slide</a:t>
            </a:r>
            <a:r>
              <a:rPr lang="en-US" baseline="0" dirty="0" smtClean="0"/>
              <a:t> or input the contact number for questions? This presentation will (possibly) be made available to providers via a web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673B-4C79-4C65-8206-366245D05B9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665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8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01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307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00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31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8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98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34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8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05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3384" r="7064" b="19845"/>
          <a:stretch/>
        </p:blipFill>
        <p:spPr>
          <a:xfrm>
            <a:off x="0" y="2938463"/>
            <a:ext cx="9144000" cy="269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290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>
          <a:xfrm>
            <a:off x="1" y="854895"/>
            <a:ext cx="9144000" cy="396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423931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56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6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82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81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6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93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37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40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53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3/22/2016</a:t>
            </a:fld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19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1.png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4.wma"/><Relationship Id="rId7" Type="http://schemas.openxmlformats.org/officeDocument/2006/relationships/image" Target="../media/image23.emf"/><Relationship Id="rId2" Type="http://schemas.microsoft.com/office/2007/relationships/media" Target="../media/media4.wma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1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10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Complete a Payment Information Form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676656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ACH Vendor </a:t>
            </a:r>
          </a:p>
          <a:p>
            <a:pPr algn="ctr"/>
            <a:r>
              <a:rPr lang="en-US" dirty="0"/>
              <a:t>Payment System</a:t>
            </a:r>
          </a:p>
        </p:txBody>
      </p:sp>
    </p:spTree>
    <p:extLst>
      <p:ext uri="{BB962C8B-B14F-4D97-AF65-F5344CB8AC3E}">
        <p14:creationId xmlns:p14="http://schemas.microsoft.com/office/powerpoint/2010/main" val="419354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93649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2480" cy="457200"/>
          </a:xfr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Table of Contents</a:t>
            </a:r>
          </a:p>
        </p:txBody>
      </p:sp>
      <p:pic>
        <p:nvPicPr>
          <p:cNvPr id="5" name="Slide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74106" y="6258322"/>
            <a:ext cx="682261" cy="437356"/>
            <a:chOff x="8233139" y="5782691"/>
            <a:chExt cx="682261" cy="437356"/>
          </a:xfrm>
        </p:grpSpPr>
        <p:sp>
          <p:nvSpPr>
            <p:cNvPr id="8" name="Right Arrow 7"/>
            <p:cNvSpPr/>
            <p:nvPr/>
          </p:nvSpPr>
          <p:spPr bwMode="auto">
            <a:xfrm>
              <a:off x="8233139" y="5782691"/>
              <a:ext cx="682261" cy="43735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59720" y="5862869"/>
              <a:ext cx="5387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Next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914400" y="1219200"/>
            <a:ext cx="7772400" cy="44196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100" b="1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ＭＳ Ｐゴシック" pitchFamily="34" charset="-128"/>
              </a:rPr>
              <a:t>How </a:t>
            </a:r>
            <a:r>
              <a:rPr lang="en-US" altLang="en-US" sz="2400" b="1" dirty="0" smtClean="0">
                <a:ea typeface="ＭＳ Ｐゴシック" pitchFamily="34" charset="-128"/>
              </a:rPr>
              <a:t>to Complete the Payment Information Form – ACH Vendor Payment System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ea typeface="ＭＳ Ｐゴシック" pitchFamily="34" charset="-128"/>
            </a:endParaRP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itchFamily="34" charset="-128"/>
              </a:rPr>
              <a:t>Federal Regulation </a:t>
            </a:r>
            <a:r>
              <a:rPr lang="en-US" altLang="en-US" sz="2400" b="1" dirty="0" smtClean="0">
                <a:ea typeface="ＭＳ Ｐゴシック" pitchFamily="34" charset="-128"/>
              </a:rPr>
              <a:t>Requirements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itchFamily="34" charset="-128"/>
              </a:rPr>
              <a:t>Medical Provider </a:t>
            </a:r>
            <a:r>
              <a:rPr lang="en-US" altLang="en-US" sz="2400" b="1" dirty="0" smtClean="0">
                <a:ea typeface="ＭＳ Ｐゴシック" pitchFamily="34" charset="-128"/>
              </a:rPr>
              <a:t>Information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itchFamily="34" charset="-128"/>
              </a:rPr>
              <a:t>Agency Information (Federal Agencies</a:t>
            </a:r>
            <a:r>
              <a:rPr lang="en-US" altLang="en-US" sz="2400" b="1" dirty="0" smtClean="0">
                <a:ea typeface="ＭＳ Ｐゴシック" pitchFamily="34" charset="-128"/>
              </a:rPr>
              <a:t>)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itchFamily="34" charset="-128"/>
              </a:rPr>
              <a:t>Financial Institution Information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39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113"/>
                            </p:stCondLst>
                            <p:childTnLst>
                              <p:par>
                                <p:cTn id="38" presetID="10" presetClass="entr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12480" cy="1005840"/>
          </a:xfrm>
        </p:spPr>
        <p:txBody>
          <a:bodyPr>
            <a:noAutofit/>
          </a:bodyPr>
          <a:lstStyle/>
          <a:p>
            <a:r>
              <a:rPr lang="en-US" sz="2600" dirty="0" smtClean="0"/>
              <a:t>Automated Clearing House (ACH) Vendor Payment Form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7575" cy="4953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Form Requirements</a:t>
            </a:r>
          </a:p>
          <a:p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March 1, 2013:</a:t>
            </a:r>
          </a:p>
          <a:p>
            <a:pPr marL="808038" lvl="1" indent="-411163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part of the OWCPs compliance with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federal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regulation 31 C.F.R Part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208, a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providers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 in a U.S. Department of Labor Office of Workers’ Compensation Program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electronic fund transfer (EFT) as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payment.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lvl="1" indent="-411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form included as part of  the enrollment packet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submitted with the enrollment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application. Failure to submit a completed ACH form with a completed enrollment application will result in the form being Returned to Provider (RTP)</a:t>
            </a:r>
          </a:p>
          <a:p>
            <a:pPr marL="808038" lvl="1" indent="-411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lvl="1" indent="-4111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ACH form is a Department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of Treasury form (SF form 3881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);</a:t>
            </a:r>
            <a:r>
              <a:rPr lang="en-US" sz="2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used in compliance with the federal mandate referenced above</a:t>
            </a:r>
            <a:r>
              <a:rPr lang="en-US" sz="2200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8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lvl="1" indent="-411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ACH form must be fully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complete the form will result in the enrollment application being Returned to the Provider (RTP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5" name="Slide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614614"/>
            <a:ext cx="213815" cy="2138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227913" y="6284165"/>
            <a:ext cx="682261" cy="437356"/>
            <a:chOff x="8233139" y="5782691"/>
            <a:chExt cx="682261" cy="437356"/>
          </a:xfrm>
        </p:grpSpPr>
        <p:sp>
          <p:nvSpPr>
            <p:cNvPr id="7" name="Right Arrow 6"/>
            <p:cNvSpPr/>
            <p:nvPr/>
          </p:nvSpPr>
          <p:spPr bwMode="auto">
            <a:xfrm>
              <a:off x="8233139" y="5782691"/>
              <a:ext cx="682261" cy="43735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59720" y="5862869"/>
              <a:ext cx="5387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Next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1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350"/>
                            </p:stCondLst>
                            <p:childTnLst>
                              <p:par>
                                <p:cTn id="38" presetID="10" presetClass="entr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04" y="228600"/>
            <a:ext cx="8412480" cy="1005840"/>
          </a:xfrm>
        </p:spPr>
        <p:txBody>
          <a:bodyPr>
            <a:noAutofit/>
          </a:bodyPr>
          <a:lstStyle/>
          <a:p>
            <a:r>
              <a:rPr lang="en-US" sz="2600" dirty="0"/>
              <a:t>Automated Clearing House (ACH</a:t>
            </a:r>
            <a:r>
              <a:rPr lang="en-US" sz="2600" dirty="0" smtClean="0"/>
              <a:t>) Vendor </a:t>
            </a:r>
            <a:r>
              <a:rPr lang="en-US" sz="2600" dirty="0"/>
              <a:t>Payment Form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19" y="833844"/>
            <a:ext cx="5804338" cy="5183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195625"/>
            <a:ext cx="1986380" cy="2053227"/>
            <a:chOff x="234765" y="3486079"/>
            <a:chExt cx="1986380" cy="2053227"/>
          </a:xfrm>
        </p:grpSpPr>
        <p:sp>
          <p:nvSpPr>
            <p:cNvPr id="4" name="TextBox 3"/>
            <p:cNvSpPr txBox="1"/>
            <p:nvPr/>
          </p:nvSpPr>
          <p:spPr>
            <a:xfrm>
              <a:off x="234765" y="3486079"/>
              <a:ext cx="1180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  <a:r>
                <a:rPr lang="en-US" sz="1400" dirty="0" smtClean="0">
                  <a:solidFill>
                    <a:srgbClr val="000000"/>
                  </a:solidFill>
                </a:rPr>
                <a:t>Section </a:t>
              </a:r>
              <a:r>
                <a:rPr lang="en-US" sz="1400" dirty="0">
                  <a:solidFill>
                    <a:srgbClr val="000000"/>
                  </a:solidFill>
                </a:rPr>
                <a:t># 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584" y="4361027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Section # 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765" y="5139196"/>
              <a:ext cx="13760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  <a:r>
                <a:rPr lang="en-US" sz="1400" dirty="0" smtClean="0">
                  <a:solidFill>
                    <a:srgbClr val="000000"/>
                  </a:solidFill>
                </a:rPr>
                <a:t>Section </a:t>
              </a:r>
              <a:r>
                <a:rPr lang="en-US" sz="1400" dirty="0">
                  <a:solidFill>
                    <a:srgbClr val="000000"/>
                  </a:solidFill>
                </a:rPr>
                <a:t># 3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441452" y="3679134"/>
              <a:ext cx="77969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385329" y="4514915"/>
              <a:ext cx="8358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385329" y="5293084"/>
              <a:ext cx="8358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lide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48" y="6477563"/>
            <a:ext cx="218782" cy="2187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05800" y="5675220"/>
            <a:ext cx="655680" cy="437356"/>
            <a:chOff x="8233139" y="5782691"/>
            <a:chExt cx="682261" cy="437356"/>
          </a:xfrm>
        </p:grpSpPr>
        <p:sp>
          <p:nvSpPr>
            <p:cNvPr id="9" name="Right Arrow 8"/>
            <p:cNvSpPr/>
            <p:nvPr/>
          </p:nvSpPr>
          <p:spPr bwMode="auto">
            <a:xfrm>
              <a:off x="8233139" y="5782691"/>
              <a:ext cx="682261" cy="43735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59720" y="5862869"/>
              <a:ext cx="5387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Next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6248400"/>
            <a:ext cx="678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00"/>
                </a:solidFill>
              </a:rPr>
              <a:t>*</a:t>
            </a:r>
            <a:r>
              <a:rPr lang="en-US" sz="1200" b="1" dirty="0" smtClean="0">
                <a:solidFill>
                  <a:srgbClr val="CC0000"/>
                </a:solidFill>
              </a:rPr>
              <a:t>If data is missing from these fields, the application will be Returned to the Provider (RTP)</a:t>
            </a:r>
            <a:endParaRPr lang="en-US" sz="1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4"/>
                            </p:stCondLst>
                            <p:childTnLst>
                              <p:par>
                                <p:cTn id="18" presetID="10" presetClass="entr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87595"/>
              </p:ext>
            </p:extLst>
          </p:nvPr>
        </p:nvGraphicFramePr>
        <p:xfrm>
          <a:off x="307075" y="1590765"/>
          <a:ext cx="8366760" cy="2307336"/>
        </p:xfrm>
        <a:graphic>
          <a:graphicData uri="http://schemas.openxmlformats.org/drawingml/2006/table">
            <a:tbl>
              <a:tblPr firstRow="1" firstCol="1" bandRow="1"/>
              <a:tblGrid>
                <a:gridCol w="83667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MEDICAL PROVIDER 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                                Provider #: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Name: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Address: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Contact Person Name:                                                                         Telephone Number: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Automated </a:t>
            </a:r>
            <a:r>
              <a:rPr lang="en-US" sz="2600" dirty="0"/>
              <a:t>Clearing House (ACH) Vendor Payment 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19065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Section # 1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6722"/>
              </p:ext>
            </p:extLst>
          </p:nvPr>
        </p:nvGraphicFramePr>
        <p:xfrm>
          <a:off x="304800" y="3962400"/>
          <a:ext cx="8483600" cy="256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ocument" r:id="rId6" imgW="8480164" imgH="2617448" progId="Word.Document.12">
                  <p:embed/>
                </p:oleObj>
              </mc:Choice>
              <mc:Fallback>
                <p:oleObj name="Document" r:id="rId6" imgW="8480164" imgH="261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3962400"/>
                        <a:ext cx="8483600" cy="256691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lide 4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6529316"/>
            <a:ext cx="304800" cy="304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200398" y="2286000"/>
            <a:ext cx="2057401" cy="457200"/>
          </a:xfrm>
          <a:prstGeom prst="ellipse">
            <a:avLst/>
          </a:prstGeom>
          <a:noFill/>
          <a:ln w="28575">
            <a:solidFill>
              <a:srgbClr val="3399FF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334" y="2856566"/>
            <a:ext cx="200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Corporation</a:t>
            </a:r>
            <a:endParaRPr lang="en-US" sz="1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000" y="3215998"/>
            <a:ext cx="330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9th Clearing Vendor  Street</a:t>
            </a:r>
            <a:endParaRPr lang="en-US" sz="1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4021" y="3426023"/>
            <a:ext cx="330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Vendor, HV  99999</a:t>
            </a:r>
            <a:endParaRPr lang="en-US" sz="1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4696" y="3630378"/>
            <a:ext cx="227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Chase Vendor</a:t>
            </a:r>
            <a:endParaRPr lang="en-US" sz="1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630378"/>
            <a:ext cx="227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999-999-9999</a:t>
            </a:r>
            <a:endParaRPr lang="en-US" sz="1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13205" y="6292999"/>
            <a:ext cx="682261" cy="437356"/>
            <a:chOff x="8233139" y="5782691"/>
            <a:chExt cx="682261" cy="437356"/>
          </a:xfrm>
        </p:grpSpPr>
        <p:sp>
          <p:nvSpPr>
            <p:cNvPr id="17" name="Right Arrow 16"/>
            <p:cNvSpPr/>
            <p:nvPr/>
          </p:nvSpPr>
          <p:spPr bwMode="auto">
            <a:xfrm>
              <a:off x="8233139" y="5782691"/>
              <a:ext cx="682261" cy="43735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59720" y="5862869"/>
              <a:ext cx="5387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Next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7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5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70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68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7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919"/>
                            </p:stCondLst>
                            <p:childTnLst>
                              <p:par>
                                <p:cTn id="37" presetID="10" presetClass="entr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 animBg="1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id:image001.jpg@01D1748F.AB63E1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34513" r="8399" b="8187"/>
          <a:stretch/>
        </p:blipFill>
        <p:spPr bwMode="auto">
          <a:xfrm>
            <a:off x="2362200" y="877505"/>
            <a:ext cx="6128018" cy="93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Automated </a:t>
            </a:r>
            <a:r>
              <a:rPr lang="en-US" sz="2600" dirty="0"/>
              <a:t>Clearing House (ACH) Vendor Payment Form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49207"/>
              </p:ext>
            </p:extLst>
          </p:nvPr>
        </p:nvGraphicFramePr>
        <p:xfrm>
          <a:off x="244549" y="2085787"/>
          <a:ext cx="8534400" cy="1981199"/>
        </p:xfrm>
        <a:graphic>
          <a:graphicData uri="http://schemas.openxmlformats.org/drawingml/2006/table">
            <a:tbl>
              <a:tblPr firstRow="1" firstCol="1" bandRow="1"/>
              <a:tblGrid>
                <a:gridCol w="8534400"/>
              </a:tblGrid>
              <a:tr h="65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AGENCY 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Name: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Address: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Contact Person Name:                                                                         Telephone Number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55456"/>
              </p:ext>
            </p:extLst>
          </p:nvPr>
        </p:nvGraphicFramePr>
        <p:xfrm>
          <a:off x="570614" y="4177347"/>
          <a:ext cx="7762875" cy="1905000"/>
        </p:xfrm>
        <a:graphic>
          <a:graphicData uri="http://schemas.openxmlformats.org/drawingml/2006/table">
            <a:tbl>
              <a:tblPr/>
              <a:tblGrid>
                <a:gridCol w="7762875"/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5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Section </a:t>
                      </a: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# 2: Should be completed by the Federal Agency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Name:</a:t>
                      </a: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The provider should type/print the name of the federal agency making the payment </a:t>
                      </a: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(ex. FECA)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857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Address:</a:t>
                      </a: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The provider should type/print the P.O. Box for the federal agency </a:t>
                      </a: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(ex. FECA = P.O. Box 8300)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857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Contact:</a:t>
                      </a: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This field can be left blank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Number:</a:t>
                      </a: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This field can be left blank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14521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Section # 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84790" y="6226477"/>
            <a:ext cx="682261" cy="437356"/>
            <a:chOff x="8233139" y="5782691"/>
            <a:chExt cx="682261" cy="437356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8233139" y="5782691"/>
              <a:ext cx="682261" cy="43735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59720" y="5862869"/>
              <a:ext cx="5387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Next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3523" y="2700739"/>
            <a:ext cx="43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Employee Compensation Act</a:t>
            </a:r>
            <a:endParaRPr lang="en-US" sz="1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891" y="3027165"/>
            <a:ext cx="256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O. Box </a:t>
            </a:r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8300</a:t>
            </a:r>
            <a:endParaRPr lang="en-US" sz="1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3524" y="3365719"/>
            <a:ext cx="256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London, KY 40742-8300</a:t>
            </a:r>
            <a:endParaRPr lang="en-US" sz="1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11004070\AppData\Local\Microsoft\Windows\Temporary Internet Files\Content.IE5\NWOA6518\Blue_check_PD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210270" cy="21027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5 updat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6453575"/>
            <a:ext cx="247968" cy="2479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2299229">
            <a:off x="6778865" y="931249"/>
            <a:ext cx="342435" cy="2037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11" y="1994118"/>
            <a:ext cx="3768728" cy="2743201"/>
          </a:xfrm>
          <a:prstGeom prst="rect">
            <a:avLst/>
          </a:prstGeom>
          <a:noFill/>
          <a:ln>
            <a:noFill/>
          </a:ln>
          <a:effectLst>
            <a:glow rad="228600">
              <a:srgbClr val="4F8FF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/>
          <p:cNvSpPr/>
          <p:nvPr/>
        </p:nvSpPr>
        <p:spPr bwMode="auto">
          <a:xfrm rot="3034628">
            <a:off x="5019236" y="1824941"/>
            <a:ext cx="1467728" cy="1599716"/>
          </a:xfrm>
          <a:custGeom>
            <a:avLst/>
            <a:gdLst>
              <a:gd name="connsiteX0" fmla="*/ 244422 w 1068638"/>
              <a:gd name="connsiteY0" fmla="*/ 914400 h 985652"/>
              <a:gd name="connsiteX1" fmla="*/ 303798 w 1068638"/>
              <a:gd name="connsiteY1" fmla="*/ 926275 h 985652"/>
              <a:gd name="connsiteX2" fmla="*/ 375050 w 1068638"/>
              <a:gd name="connsiteY2" fmla="*/ 950026 h 985652"/>
              <a:gd name="connsiteX3" fmla="*/ 553180 w 1068638"/>
              <a:gd name="connsiteY3" fmla="*/ 961901 h 985652"/>
              <a:gd name="connsiteX4" fmla="*/ 671933 w 1068638"/>
              <a:gd name="connsiteY4" fmla="*/ 985652 h 985652"/>
              <a:gd name="connsiteX5" fmla="*/ 838188 w 1068638"/>
              <a:gd name="connsiteY5" fmla="*/ 973777 h 985652"/>
              <a:gd name="connsiteX6" fmla="*/ 873814 w 1068638"/>
              <a:gd name="connsiteY6" fmla="*/ 961901 h 985652"/>
              <a:gd name="connsiteX7" fmla="*/ 1028193 w 1068638"/>
              <a:gd name="connsiteY7" fmla="*/ 831273 h 985652"/>
              <a:gd name="connsiteX8" fmla="*/ 1063819 w 1068638"/>
              <a:gd name="connsiteY8" fmla="*/ 783772 h 985652"/>
              <a:gd name="connsiteX9" fmla="*/ 1028193 w 1068638"/>
              <a:gd name="connsiteY9" fmla="*/ 320634 h 985652"/>
              <a:gd name="connsiteX10" fmla="*/ 992567 w 1068638"/>
              <a:gd name="connsiteY10" fmla="*/ 249382 h 985652"/>
              <a:gd name="connsiteX11" fmla="*/ 909440 w 1068638"/>
              <a:gd name="connsiteY11" fmla="*/ 166255 h 985652"/>
              <a:gd name="connsiteX12" fmla="*/ 873814 w 1068638"/>
              <a:gd name="connsiteY12" fmla="*/ 118753 h 985652"/>
              <a:gd name="connsiteX13" fmla="*/ 802562 w 1068638"/>
              <a:gd name="connsiteY13" fmla="*/ 83127 h 985652"/>
              <a:gd name="connsiteX14" fmla="*/ 671933 w 1068638"/>
              <a:gd name="connsiteY14" fmla="*/ 11875 h 985652"/>
              <a:gd name="connsiteX15" fmla="*/ 636308 w 1068638"/>
              <a:gd name="connsiteY15" fmla="*/ 0 h 985652"/>
              <a:gd name="connsiteX16" fmla="*/ 125669 w 1068638"/>
              <a:gd name="connsiteY16" fmla="*/ 11875 h 985652"/>
              <a:gd name="connsiteX17" fmla="*/ 90043 w 1068638"/>
              <a:gd name="connsiteY17" fmla="*/ 23751 h 985652"/>
              <a:gd name="connsiteX18" fmla="*/ 30666 w 1068638"/>
              <a:gd name="connsiteY18" fmla="*/ 95003 h 985652"/>
              <a:gd name="connsiteX19" fmla="*/ 18791 w 1068638"/>
              <a:gd name="connsiteY19" fmla="*/ 403761 h 985652"/>
              <a:gd name="connsiteX20" fmla="*/ 54417 w 1068638"/>
              <a:gd name="connsiteY20" fmla="*/ 522514 h 985652"/>
              <a:gd name="connsiteX21" fmla="*/ 78167 w 1068638"/>
              <a:gd name="connsiteY21" fmla="*/ 617517 h 985652"/>
              <a:gd name="connsiteX22" fmla="*/ 101918 w 1068638"/>
              <a:gd name="connsiteY22" fmla="*/ 653143 h 985652"/>
              <a:gd name="connsiteX23" fmla="*/ 125669 w 1068638"/>
              <a:gd name="connsiteY23" fmla="*/ 724395 h 985652"/>
              <a:gd name="connsiteX24" fmla="*/ 149419 w 1068638"/>
              <a:gd name="connsiteY24" fmla="*/ 760021 h 985652"/>
              <a:gd name="connsiteX25" fmla="*/ 185045 w 1068638"/>
              <a:gd name="connsiteY25" fmla="*/ 831273 h 985652"/>
              <a:gd name="connsiteX26" fmla="*/ 256297 w 1068638"/>
              <a:gd name="connsiteY26" fmla="*/ 902525 h 985652"/>
              <a:gd name="connsiteX27" fmla="*/ 291923 w 1068638"/>
              <a:gd name="connsiteY27" fmla="*/ 938151 h 9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68638" h="985652">
                <a:moveTo>
                  <a:pt x="244422" y="914400"/>
                </a:moveTo>
                <a:cubicBezTo>
                  <a:pt x="264214" y="918358"/>
                  <a:pt x="284325" y="920964"/>
                  <a:pt x="303798" y="926275"/>
                </a:cubicBezTo>
                <a:cubicBezTo>
                  <a:pt x="327951" y="932862"/>
                  <a:pt x="350070" y="948361"/>
                  <a:pt x="375050" y="950026"/>
                </a:cubicBezTo>
                <a:lnTo>
                  <a:pt x="553180" y="961901"/>
                </a:lnTo>
                <a:cubicBezTo>
                  <a:pt x="584569" y="969749"/>
                  <a:pt x="642813" y="985652"/>
                  <a:pt x="671933" y="985652"/>
                </a:cubicBezTo>
                <a:cubicBezTo>
                  <a:pt x="727493" y="985652"/>
                  <a:pt x="782770" y="977735"/>
                  <a:pt x="838188" y="973777"/>
                </a:cubicBezTo>
                <a:cubicBezTo>
                  <a:pt x="850063" y="969818"/>
                  <a:pt x="863522" y="969026"/>
                  <a:pt x="873814" y="961901"/>
                </a:cubicBezTo>
                <a:cubicBezTo>
                  <a:pt x="899948" y="943808"/>
                  <a:pt x="991751" y="873789"/>
                  <a:pt x="1028193" y="831273"/>
                </a:cubicBezTo>
                <a:cubicBezTo>
                  <a:pt x="1041074" y="816246"/>
                  <a:pt x="1051944" y="799606"/>
                  <a:pt x="1063819" y="783772"/>
                </a:cubicBezTo>
                <a:cubicBezTo>
                  <a:pt x="1048839" y="274424"/>
                  <a:pt x="1102344" y="518368"/>
                  <a:pt x="1028193" y="320634"/>
                </a:cubicBezTo>
                <a:cubicBezTo>
                  <a:pt x="1015022" y="285511"/>
                  <a:pt x="1019594" y="279411"/>
                  <a:pt x="992567" y="249382"/>
                </a:cubicBezTo>
                <a:cubicBezTo>
                  <a:pt x="966353" y="220255"/>
                  <a:pt x="932952" y="197604"/>
                  <a:pt x="909440" y="166255"/>
                </a:cubicBezTo>
                <a:cubicBezTo>
                  <a:pt x="897565" y="150421"/>
                  <a:pt x="887809" y="132748"/>
                  <a:pt x="873814" y="118753"/>
                </a:cubicBezTo>
                <a:cubicBezTo>
                  <a:pt x="850795" y="95734"/>
                  <a:pt x="831535" y="92785"/>
                  <a:pt x="802562" y="83127"/>
                </a:cubicBezTo>
                <a:cubicBezTo>
                  <a:pt x="723636" y="19987"/>
                  <a:pt x="767230" y="43641"/>
                  <a:pt x="671933" y="11875"/>
                </a:cubicBezTo>
                <a:lnTo>
                  <a:pt x="636308" y="0"/>
                </a:lnTo>
                <a:cubicBezTo>
                  <a:pt x="466095" y="3958"/>
                  <a:pt x="295767" y="4479"/>
                  <a:pt x="125669" y="11875"/>
                </a:cubicBezTo>
                <a:cubicBezTo>
                  <a:pt x="113163" y="12419"/>
                  <a:pt x="100458" y="16807"/>
                  <a:pt x="90043" y="23751"/>
                </a:cubicBezTo>
                <a:cubicBezTo>
                  <a:pt x="62612" y="42038"/>
                  <a:pt x="48191" y="68715"/>
                  <a:pt x="30666" y="95003"/>
                </a:cubicBezTo>
                <a:cubicBezTo>
                  <a:pt x="-16338" y="236014"/>
                  <a:pt x="-77" y="158477"/>
                  <a:pt x="18791" y="403761"/>
                </a:cubicBezTo>
                <a:cubicBezTo>
                  <a:pt x="24168" y="473658"/>
                  <a:pt x="26815" y="467311"/>
                  <a:pt x="54417" y="522514"/>
                </a:cubicBezTo>
                <a:cubicBezTo>
                  <a:pt x="58933" y="545096"/>
                  <a:pt x="65995" y="593174"/>
                  <a:pt x="78167" y="617517"/>
                </a:cubicBezTo>
                <a:cubicBezTo>
                  <a:pt x="84550" y="630283"/>
                  <a:pt x="94001" y="641268"/>
                  <a:pt x="101918" y="653143"/>
                </a:cubicBezTo>
                <a:cubicBezTo>
                  <a:pt x="109835" y="676894"/>
                  <a:pt x="111782" y="703564"/>
                  <a:pt x="125669" y="724395"/>
                </a:cubicBezTo>
                <a:cubicBezTo>
                  <a:pt x="133586" y="736270"/>
                  <a:pt x="143036" y="747256"/>
                  <a:pt x="149419" y="760021"/>
                </a:cubicBezTo>
                <a:cubicBezTo>
                  <a:pt x="172998" y="807179"/>
                  <a:pt x="146154" y="787521"/>
                  <a:pt x="185045" y="831273"/>
                </a:cubicBezTo>
                <a:cubicBezTo>
                  <a:pt x="207360" y="856377"/>
                  <a:pt x="237665" y="874578"/>
                  <a:pt x="256297" y="902525"/>
                </a:cubicBezTo>
                <a:cubicBezTo>
                  <a:pt x="282244" y="941445"/>
                  <a:pt x="265776" y="938151"/>
                  <a:pt x="291923" y="93815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400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4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50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4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64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64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3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7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7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371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5" grpId="0" animBg="1"/>
      <p:bldP spid="5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Automated Clearing House (ACH) Vendor Payment Form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00547"/>
              </p:ext>
            </p:extLst>
          </p:nvPr>
        </p:nvGraphicFramePr>
        <p:xfrm>
          <a:off x="698752" y="1421190"/>
          <a:ext cx="7433381" cy="2057402"/>
        </p:xfrm>
        <a:graphic>
          <a:graphicData uri="http://schemas.openxmlformats.org/drawingml/2006/table">
            <a:tbl>
              <a:tblPr/>
              <a:tblGrid>
                <a:gridCol w="3898741"/>
                <a:gridCol w="3534640"/>
              </a:tblGrid>
              <a:tr h="2156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FINANCIAL INSTITUTION 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Address: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ACH Coordinator Name: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Telephone Number: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Nine-Digit Routing Transit Number: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Depositor Account Title: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Depositor Account Number: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Type of Account: □ Checking □ Savings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Signature and Title of Representative: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Telephone Number: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102108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Section #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701" y="3526790"/>
            <a:ext cx="7210100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Section # 3 Should be completed by the financial institution FI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Name: </a:t>
            </a:r>
            <a:r>
              <a:rPr lang="en-US" sz="1200" dirty="0">
                <a:solidFill>
                  <a:srgbClr val="000000"/>
                </a:solidFill>
              </a:rPr>
              <a:t>Type/print the name of the FI (Bank)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Address: </a:t>
            </a:r>
            <a:r>
              <a:rPr lang="en-US" sz="1200" dirty="0">
                <a:solidFill>
                  <a:srgbClr val="000000"/>
                </a:solidFill>
              </a:rPr>
              <a:t>Type/print the address of the FI (Bank)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ACH Coordinator Name</a:t>
            </a:r>
            <a:r>
              <a:rPr lang="en-US" sz="1200" dirty="0">
                <a:solidFill>
                  <a:srgbClr val="000000"/>
                </a:solidFill>
              </a:rPr>
              <a:t>: Type/print the name of the FI coordinator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Number: </a:t>
            </a:r>
            <a:r>
              <a:rPr lang="en-US" sz="1200" dirty="0">
                <a:solidFill>
                  <a:srgbClr val="000000"/>
                </a:solidFill>
              </a:rPr>
              <a:t>Type/print the phone number of the FI coordinator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Routing: </a:t>
            </a:r>
            <a:r>
              <a:rPr lang="en-US" sz="1200" dirty="0">
                <a:solidFill>
                  <a:srgbClr val="000000"/>
                </a:solidFill>
              </a:rPr>
              <a:t>Type/print the 9-digit routing transaction number (TRN)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</a:rPr>
              <a:t>              </a:t>
            </a:r>
            <a:r>
              <a:rPr lang="en-US" sz="1200" b="1" dirty="0">
                <a:solidFill>
                  <a:srgbClr val="000000"/>
                </a:solidFill>
              </a:rPr>
              <a:t>(Note: if the FI uses a processor, the TRN of the FI should be used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Depositor Acct. #: </a:t>
            </a:r>
            <a:r>
              <a:rPr lang="en-US" sz="1200" dirty="0">
                <a:solidFill>
                  <a:srgbClr val="000000"/>
                </a:solidFill>
              </a:rPr>
              <a:t>Type/print the number of the account where funds are to be deposited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Type of Acct.: </a:t>
            </a:r>
            <a:r>
              <a:rPr lang="en-US" sz="1200" dirty="0">
                <a:solidFill>
                  <a:srgbClr val="000000"/>
                </a:solidFill>
              </a:rPr>
              <a:t>Check the type of bank account the funds will be going to. Checking or Savings account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Signature/title: </a:t>
            </a:r>
            <a:r>
              <a:rPr lang="en-US" sz="1200" dirty="0">
                <a:solidFill>
                  <a:srgbClr val="000000"/>
                </a:solidFill>
              </a:rPr>
              <a:t>The </a:t>
            </a:r>
            <a:r>
              <a:rPr lang="en-US" sz="1200" b="1" i="1" dirty="0">
                <a:solidFill>
                  <a:srgbClr val="000000"/>
                </a:solidFill>
              </a:rPr>
              <a:t>Financial Institution’s representative </a:t>
            </a:r>
            <a:r>
              <a:rPr lang="en-US" sz="1200" dirty="0">
                <a:solidFill>
                  <a:srgbClr val="000000"/>
                </a:solidFill>
              </a:rPr>
              <a:t>must sign the form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Number: </a:t>
            </a:r>
            <a:r>
              <a:rPr lang="en-US" sz="1200" dirty="0">
                <a:solidFill>
                  <a:srgbClr val="000000"/>
                </a:solidFill>
              </a:rPr>
              <a:t>Type/print the telephone number of the </a:t>
            </a:r>
            <a:r>
              <a:rPr lang="en-US" sz="1200" b="1" i="1" dirty="0">
                <a:solidFill>
                  <a:srgbClr val="000000"/>
                </a:solidFill>
              </a:rPr>
              <a:t>Financial Institution’s representative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7" name="Slide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538" y="6594142"/>
            <a:ext cx="209266" cy="2092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105552" y="5699610"/>
            <a:ext cx="682261" cy="437356"/>
            <a:chOff x="8233139" y="5782691"/>
            <a:chExt cx="682261" cy="437356"/>
          </a:xfrm>
        </p:grpSpPr>
        <p:sp>
          <p:nvSpPr>
            <p:cNvPr id="9" name="Right Arrow 8"/>
            <p:cNvSpPr/>
            <p:nvPr/>
          </p:nvSpPr>
          <p:spPr bwMode="auto">
            <a:xfrm>
              <a:off x="8233139" y="5782691"/>
              <a:ext cx="682261" cy="43735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59720" y="5862869"/>
              <a:ext cx="5387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Next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5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11038173\AppData\Local\Microsoft\Windows\Temporary Internet Files\Content.IE5\RDEXGWTL\647478939_f30b6eaa08[1]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846638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391" y="5333922"/>
            <a:ext cx="764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more assistance, please contact a customer service representative Monday-Friday                  </a:t>
            </a:r>
          </a:p>
          <a:p>
            <a:pPr algn="ctr"/>
            <a:r>
              <a:rPr lang="en-US" dirty="0" smtClean="0"/>
              <a:t>8am-8pm  EST.   @                            options 4 &amp; 2.</a:t>
            </a:r>
            <a:endParaRPr lang="en-US" dirty="0"/>
          </a:p>
        </p:txBody>
      </p:sp>
      <p:pic>
        <p:nvPicPr>
          <p:cNvPr id="3" name="Slide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591" y="62484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589500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844-493-1966</a:t>
            </a:r>
          </a:p>
        </p:txBody>
      </p:sp>
    </p:spTree>
    <p:extLst>
      <p:ext uri="{BB962C8B-B14F-4D97-AF65-F5344CB8AC3E}">
        <p14:creationId xmlns:p14="http://schemas.microsoft.com/office/powerpoint/2010/main" val="7821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24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0" nodeType="withEffect">
                                  <p:stCondLst>
                                    <p:cond delay="1820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Xerox">
  <a:themeElements>
    <a:clrScheme name="Xerox Blue 2013">
      <a:dk1>
        <a:srgbClr val="000000"/>
      </a:dk1>
      <a:lt1>
        <a:srgbClr val="FFFFFF"/>
      </a:lt1>
      <a:dk2>
        <a:srgbClr val="34BCBA"/>
      </a:dk2>
      <a:lt2>
        <a:srgbClr val="6DAF3D"/>
      </a:lt2>
      <a:accent1>
        <a:srgbClr val="2895D5"/>
      </a:accent1>
      <a:accent2>
        <a:srgbClr val="7053AA"/>
      </a:accent2>
      <a:accent3>
        <a:srgbClr val="9B2583"/>
      </a:accent3>
      <a:accent4>
        <a:srgbClr val="E64BA2"/>
      </a:accent4>
      <a:accent5>
        <a:srgbClr val="E67600"/>
      </a:accent5>
      <a:accent6>
        <a:srgbClr val="FD9F13"/>
      </a:accent6>
      <a:hlink>
        <a:srgbClr val="2895D5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CB60FC501A44DB72C8685E4AA79F4" ma:contentTypeVersion="0" ma:contentTypeDescription="Create a new document." ma:contentTypeScope="" ma:versionID="c8e8598293f70d0c169a8f50c39b91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2E276CE-B60E-46F8-9AF8-5C5D07C44DD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8519BC-3AC1-4597-89C7-F914103FF9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FB5A8-2AE4-4630-AF04-F6094F794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605</Words>
  <Application>Microsoft Office PowerPoint</Application>
  <PresentationFormat>On-screen Show (4:3)</PresentationFormat>
  <Paragraphs>114</Paragraphs>
  <Slides>8</Slides>
  <Notes>3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Xerox</vt:lpstr>
      <vt:lpstr>Document</vt:lpstr>
      <vt:lpstr>How to Complete a Payment Information Form </vt:lpstr>
      <vt:lpstr>Table of Contents</vt:lpstr>
      <vt:lpstr>Automated Clearing House (ACH) Vendor Payment Form  </vt:lpstr>
      <vt:lpstr>Automated Clearing House (ACH) Vendor Payment Form  </vt:lpstr>
      <vt:lpstr>Automated Clearing House (ACH) Vendor Payment Form</vt:lpstr>
      <vt:lpstr>Automated Clearing House (ACH) Vendor Payment Form</vt:lpstr>
      <vt:lpstr>Automated Clearing House (ACH) Vendor Payment Form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a Payment Information Form</dc:title>
  <dc:creator>Dawson, Julie</dc:creator>
  <cp:lastModifiedBy>WILLIAMS, APRIL </cp:lastModifiedBy>
  <cp:revision>64</cp:revision>
  <dcterms:created xsi:type="dcterms:W3CDTF">2015-09-06T00:34:27Z</dcterms:created>
  <dcterms:modified xsi:type="dcterms:W3CDTF">2016-03-22T19:26:23Z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0x010100FC0CB60FC501A44DB72C8685E4AA79F4</vt:lpwstr>
  </property>
</Properties>
</file>